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7" r:id="rId3"/>
    <p:sldId id="262" r:id="rId4"/>
    <p:sldId id="260" r:id="rId5"/>
    <p:sldId id="264" r:id="rId6"/>
    <p:sldId id="265" r:id="rId7"/>
    <p:sldId id="266" r:id="rId8"/>
    <p:sldId id="273" r:id="rId9"/>
    <p:sldId id="267" r:id="rId10"/>
    <p:sldId id="276" r:id="rId11"/>
    <p:sldId id="274" r:id="rId12"/>
    <p:sldId id="278" r:id="rId13"/>
    <p:sldId id="282" r:id="rId14"/>
    <p:sldId id="268" r:id="rId15"/>
    <p:sldId id="275" r:id="rId16"/>
    <p:sldId id="269" r:id="rId17"/>
    <p:sldId id="270" r:id="rId18"/>
    <p:sldId id="279" r:id="rId19"/>
    <p:sldId id="280" r:id="rId20"/>
    <p:sldId id="281" r:id="rId21"/>
    <p:sldId id="271" r:id="rId22"/>
    <p:sldId id="272" r:id="rId23"/>
    <p:sldId id="26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651"/>
    <a:srgbClr val="007B3B"/>
    <a:srgbClr val="00713A"/>
    <a:srgbClr val="068817"/>
    <a:srgbClr val="079418"/>
    <a:srgbClr val="74C427"/>
    <a:srgbClr val="A6C44B"/>
    <a:srgbClr val="8AC4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F84B03-D48E-E9DB-1D94-9D6E23E86847}" v="478" dt="2024-04-19T20:34:28.441"/>
    <p1510:client id="{31DA8B0A-9200-2942-1607-DCC895519A34}" v="437" dt="2024-04-20T17:52:14.789"/>
    <p1510:client id="{506E6C80-2885-06ED-072A-FB31E132CE80}" v="564" dt="2024-04-19T20:17:39.055"/>
    <p1510:client id="{80D42F79-5409-D58B-3672-9C702993353A}" v="563" dt="2024-04-19T04:27:02.656"/>
    <p1510:client id="{9CC123A8-B26F-E76D-827F-B8E5B3816814}" v="172" dt="2024-04-20T21:13:00.013"/>
    <p1510:client id="{A51EB3AD-E314-2113-BAB1-E40F74FA2FC2}" v="879" dt="2024-04-20T21:00:04.976"/>
    <p1510:client id="{A6093350-4FF5-3EFD-0E35-D0F770B35D09}" v="4" dt="2024-04-20T15:14:12.451"/>
    <p1510:client id="{BC8511B1-EC05-EF4B-F506-60AD45950E91}" v="1895" dt="2024-04-20T21:11:52.589"/>
    <p1510:client id="{E5ED0F93-3B79-0882-958C-5532C355C4AC}" v="469" dt="2024-04-19T04:26:24.4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9F0A63-798F-4220-BDF6-4F2A310BE513}" type="datetimeFigureOut">
              <a:rPr lang="en-US" smtClean="0"/>
              <a:t>4/20/2024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21ACC4-E66A-45E9-847A-A5289B8226FE}" type="slidenum">
              <a:rPr lang="en-US" smtClean="0"/>
              <a:t>‹#›</a:t>
            </a:fld>
            <a:endParaRPr lang="en-US"/>
          </a:p>
        </p:txBody>
      </p:sp>
    </p:spTree>
    <p:extLst>
      <p:ext uri="{BB962C8B-B14F-4D97-AF65-F5344CB8AC3E}">
        <p14:creationId xmlns:p14="http://schemas.microsoft.com/office/powerpoint/2010/main" val="3863053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DB274-ECD9-6844-9790-21A98E226B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B71F342-481B-6046-AC35-EAEC748157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B2C935-632D-5245-A926-94951C6CF1AC}"/>
              </a:ext>
            </a:extLst>
          </p:cNvPr>
          <p:cNvSpPr>
            <a:spLocks noGrp="1"/>
          </p:cNvSpPr>
          <p:nvPr>
            <p:ph type="dt" sz="half" idx="10"/>
          </p:nvPr>
        </p:nvSpPr>
        <p:spPr/>
        <p:txBody>
          <a:bodyPr/>
          <a:lstStyle/>
          <a:p>
            <a:fld id="{3A7DEE86-343E-4E52-A9F2-5D2AFC375F8E}" type="datetime1">
              <a:rPr lang="en-US" smtClean="0"/>
              <a:t>4/20/2024</a:t>
            </a:fld>
            <a:endParaRPr lang="en-US"/>
          </a:p>
        </p:txBody>
      </p:sp>
      <p:sp>
        <p:nvSpPr>
          <p:cNvPr id="5" name="Footer Placeholder 4">
            <a:extLst>
              <a:ext uri="{FF2B5EF4-FFF2-40B4-BE49-F238E27FC236}">
                <a16:creationId xmlns:a16="http://schemas.microsoft.com/office/drawing/2014/main" id="{DEFE5520-4DEB-FD4B-9F22-EB7C51525F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8256D7-680F-CB4B-B10E-1D6FFA76A373}"/>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353650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1FA28-CC45-F14D-ADC5-88A589FABF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1DB90E-8EE2-7442-BE25-64F438EED9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90B67D-8C42-0146-A757-97FBF60C0D1E}"/>
              </a:ext>
            </a:extLst>
          </p:cNvPr>
          <p:cNvSpPr>
            <a:spLocks noGrp="1"/>
          </p:cNvSpPr>
          <p:nvPr>
            <p:ph type="dt" sz="half" idx="10"/>
          </p:nvPr>
        </p:nvSpPr>
        <p:spPr/>
        <p:txBody>
          <a:bodyPr/>
          <a:lstStyle/>
          <a:p>
            <a:fld id="{FDEFCB42-DC1C-4C4F-8BF5-58C19F445211}" type="datetime1">
              <a:rPr lang="en-US" smtClean="0"/>
              <a:t>4/20/2024</a:t>
            </a:fld>
            <a:endParaRPr lang="en-US"/>
          </a:p>
        </p:txBody>
      </p:sp>
      <p:sp>
        <p:nvSpPr>
          <p:cNvPr id="5" name="Footer Placeholder 4">
            <a:extLst>
              <a:ext uri="{FF2B5EF4-FFF2-40B4-BE49-F238E27FC236}">
                <a16:creationId xmlns:a16="http://schemas.microsoft.com/office/drawing/2014/main" id="{D18E126A-6778-D041-A7E0-9E73492BF2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B0A5F1-74BE-7F4C-BAE9-5E0A21738CEA}"/>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776973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230DE2-B4E8-9542-A63A-021B2333768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5F23E2-9DA6-7745-8D21-1B636935695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8D683C-E1FF-4F43-8D98-C271E6D7395A}"/>
              </a:ext>
            </a:extLst>
          </p:cNvPr>
          <p:cNvSpPr>
            <a:spLocks noGrp="1"/>
          </p:cNvSpPr>
          <p:nvPr>
            <p:ph type="dt" sz="half" idx="10"/>
          </p:nvPr>
        </p:nvSpPr>
        <p:spPr/>
        <p:txBody>
          <a:bodyPr/>
          <a:lstStyle/>
          <a:p>
            <a:fld id="{77B87E0D-AFDA-459C-902A-77C930534CBF}" type="datetime1">
              <a:rPr lang="en-US" smtClean="0"/>
              <a:t>4/20/2024</a:t>
            </a:fld>
            <a:endParaRPr lang="en-US"/>
          </a:p>
        </p:txBody>
      </p:sp>
      <p:sp>
        <p:nvSpPr>
          <p:cNvPr id="5" name="Footer Placeholder 4">
            <a:extLst>
              <a:ext uri="{FF2B5EF4-FFF2-40B4-BE49-F238E27FC236}">
                <a16:creationId xmlns:a16="http://schemas.microsoft.com/office/drawing/2014/main" id="{F640DC9B-8287-2E43-BFC8-208D4D3CB8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12AD24-758C-044A-BF6A-2B1330BB7B59}"/>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4024095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CC353-9FBE-5141-8529-377FCB0DA5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D30843-08AB-CC45-97F8-99A8E27BA12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E64518-F3DB-A744-B69B-BF882A572A17}"/>
              </a:ext>
            </a:extLst>
          </p:cNvPr>
          <p:cNvSpPr>
            <a:spLocks noGrp="1"/>
          </p:cNvSpPr>
          <p:nvPr>
            <p:ph type="dt" sz="half" idx="10"/>
          </p:nvPr>
        </p:nvSpPr>
        <p:spPr/>
        <p:txBody>
          <a:bodyPr/>
          <a:lstStyle/>
          <a:p>
            <a:fld id="{B30C5F76-5E10-4AEF-869E-0247C6F0D1CC}" type="datetime1">
              <a:rPr lang="en-US" smtClean="0"/>
              <a:t>4/20/2024</a:t>
            </a:fld>
            <a:endParaRPr lang="en-US"/>
          </a:p>
        </p:txBody>
      </p:sp>
      <p:sp>
        <p:nvSpPr>
          <p:cNvPr id="5" name="Footer Placeholder 4">
            <a:extLst>
              <a:ext uri="{FF2B5EF4-FFF2-40B4-BE49-F238E27FC236}">
                <a16:creationId xmlns:a16="http://schemas.microsoft.com/office/drawing/2014/main" id="{0DFA3B07-70E9-4A47-97A0-383E69C07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5EBA83-4E92-6144-A2C2-531FEF5981F2}"/>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71630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DF050-A008-D041-8679-9B7B4AD0D0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77D1FC5-B68F-274C-BB41-EE6FC346546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6407DBC-D1BC-924F-AB42-F07F6E6CFC79}"/>
              </a:ext>
            </a:extLst>
          </p:cNvPr>
          <p:cNvSpPr>
            <a:spLocks noGrp="1"/>
          </p:cNvSpPr>
          <p:nvPr>
            <p:ph type="dt" sz="half" idx="10"/>
          </p:nvPr>
        </p:nvSpPr>
        <p:spPr/>
        <p:txBody>
          <a:bodyPr/>
          <a:lstStyle/>
          <a:p>
            <a:fld id="{6257F169-01A6-4B1E-A47F-4A7155CB8565}" type="datetime1">
              <a:rPr lang="en-US" smtClean="0"/>
              <a:t>4/20/2024</a:t>
            </a:fld>
            <a:endParaRPr lang="en-US"/>
          </a:p>
        </p:txBody>
      </p:sp>
      <p:sp>
        <p:nvSpPr>
          <p:cNvPr id="5" name="Footer Placeholder 4">
            <a:extLst>
              <a:ext uri="{FF2B5EF4-FFF2-40B4-BE49-F238E27FC236}">
                <a16:creationId xmlns:a16="http://schemas.microsoft.com/office/drawing/2014/main" id="{29F9AC5E-374F-1045-8258-855EA19F15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85D3C0-ECB7-4049-B237-A50B432E0FED}"/>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759235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A6DFC-FC76-AA41-A84C-F496755B56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AD9D3A-21F0-4E40-8FC1-D9528CD437C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B1EB2C-1ECD-F74F-82EE-AE5338B309F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E6951-1B67-AD49-8D4D-58FF99B60470}"/>
              </a:ext>
            </a:extLst>
          </p:cNvPr>
          <p:cNvSpPr>
            <a:spLocks noGrp="1"/>
          </p:cNvSpPr>
          <p:nvPr>
            <p:ph type="dt" sz="half" idx="10"/>
          </p:nvPr>
        </p:nvSpPr>
        <p:spPr/>
        <p:txBody>
          <a:bodyPr/>
          <a:lstStyle/>
          <a:p>
            <a:fld id="{84C5E048-CB7C-4B00-84F5-39B102FE9781}" type="datetime1">
              <a:rPr lang="en-US" smtClean="0"/>
              <a:t>4/20/2024</a:t>
            </a:fld>
            <a:endParaRPr lang="en-US"/>
          </a:p>
        </p:txBody>
      </p:sp>
      <p:sp>
        <p:nvSpPr>
          <p:cNvPr id="6" name="Footer Placeholder 5">
            <a:extLst>
              <a:ext uri="{FF2B5EF4-FFF2-40B4-BE49-F238E27FC236}">
                <a16:creationId xmlns:a16="http://schemas.microsoft.com/office/drawing/2014/main" id="{3563D3E7-3115-F249-8615-5BB380A369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538C44-679D-054B-A50A-A5F49A6CCFA6}"/>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220618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D8597-00D1-9C45-A992-045A3BCF3F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7D7F22F-BAD6-CA47-956E-3FEB21FD8C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FF811C0-F7D6-D04A-8F95-C9184FC81A4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E68642-809B-9844-B0DC-46C9DDE0D5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F5D80E5-D2D5-4947-934C-B181284E3B4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513D0AF-54FC-304C-8CDD-8D6A25A1A156}"/>
              </a:ext>
            </a:extLst>
          </p:cNvPr>
          <p:cNvSpPr>
            <a:spLocks noGrp="1"/>
          </p:cNvSpPr>
          <p:nvPr>
            <p:ph type="dt" sz="half" idx="10"/>
          </p:nvPr>
        </p:nvSpPr>
        <p:spPr/>
        <p:txBody>
          <a:bodyPr/>
          <a:lstStyle/>
          <a:p>
            <a:fld id="{5F5A94CA-0C3F-4F76-B54A-E9C7F5256EFE}" type="datetime1">
              <a:rPr lang="en-US" smtClean="0"/>
              <a:t>4/20/2024</a:t>
            </a:fld>
            <a:endParaRPr lang="en-US"/>
          </a:p>
        </p:txBody>
      </p:sp>
      <p:sp>
        <p:nvSpPr>
          <p:cNvPr id="8" name="Footer Placeholder 7">
            <a:extLst>
              <a:ext uri="{FF2B5EF4-FFF2-40B4-BE49-F238E27FC236}">
                <a16:creationId xmlns:a16="http://schemas.microsoft.com/office/drawing/2014/main" id="{FF9F3680-FC12-0948-B162-CF43770055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F586D9-BFB2-DB4B-B83A-08B319119852}"/>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980404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16FD0-4A21-B64D-8605-6DFE78A653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34D0E3-11DA-8245-88F0-87AC3D4CDA79}"/>
              </a:ext>
            </a:extLst>
          </p:cNvPr>
          <p:cNvSpPr>
            <a:spLocks noGrp="1"/>
          </p:cNvSpPr>
          <p:nvPr>
            <p:ph type="dt" sz="half" idx="10"/>
          </p:nvPr>
        </p:nvSpPr>
        <p:spPr/>
        <p:txBody>
          <a:bodyPr/>
          <a:lstStyle/>
          <a:p>
            <a:fld id="{CD742E04-E4B5-4DFB-A5EF-8521A604DB1B}" type="datetime1">
              <a:rPr lang="en-US" smtClean="0"/>
              <a:t>4/20/2024</a:t>
            </a:fld>
            <a:endParaRPr lang="en-US"/>
          </a:p>
        </p:txBody>
      </p:sp>
      <p:sp>
        <p:nvSpPr>
          <p:cNvPr id="4" name="Footer Placeholder 3">
            <a:extLst>
              <a:ext uri="{FF2B5EF4-FFF2-40B4-BE49-F238E27FC236}">
                <a16:creationId xmlns:a16="http://schemas.microsoft.com/office/drawing/2014/main" id="{E7F587B2-78B8-D540-ADCF-B3B99F7E52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52A16A-DDA8-124B-9300-37B5CE13AC1C}"/>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124108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E55749-D3F6-5B40-B60A-AD6835E75C79}"/>
              </a:ext>
            </a:extLst>
          </p:cNvPr>
          <p:cNvSpPr>
            <a:spLocks noGrp="1"/>
          </p:cNvSpPr>
          <p:nvPr>
            <p:ph type="dt" sz="half" idx="10"/>
          </p:nvPr>
        </p:nvSpPr>
        <p:spPr/>
        <p:txBody>
          <a:bodyPr/>
          <a:lstStyle/>
          <a:p>
            <a:fld id="{1203E67E-64DB-4E54-A06D-62800F9BC7D1}" type="datetime1">
              <a:rPr lang="en-US" smtClean="0"/>
              <a:t>4/20/2024</a:t>
            </a:fld>
            <a:endParaRPr lang="en-US"/>
          </a:p>
        </p:txBody>
      </p:sp>
      <p:sp>
        <p:nvSpPr>
          <p:cNvPr id="3" name="Footer Placeholder 2">
            <a:extLst>
              <a:ext uri="{FF2B5EF4-FFF2-40B4-BE49-F238E27FC236}">
                <a16:creationId xmlns:a16="http://schemas.microsoft.com/office/drawing/2014/main" id="{74328217-89D3-A345-901C-432A3E87EC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BDD66D9-C338-AE44-BBDD-60CB783A1D72}"/>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3584648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EF945-51BE-8E41-A001-8556328E04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FD31D16-F809-694B-8A56-EE18EDD3D6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6FB139-7CE6-4D46-9C0F-158A6D60CC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A1B1C3C-1F82-DD4C-AC61-765315FA2AEC}"/>
              </a:ext>
            </a:extLst>
          </p:cNvPr>
          <p:cNvSpPr>
            <a:spLocks noGrp="1"/>
          </p:cNvSpPr>
          <p:nvPr>
            <p:ph type="dt" sz="half" idx="10"/>
          </p:nvPr>
        </p:nvSpPr>
        <p:spPr/>
        <p:txBody>
          <a:bodyPr/>
          <a:lstStyle/>
          <a:p>
            <a:fld id="{E7729154-5495-40C2-8C85-6AB210CA44DA}" type="datetime1">
              <a:rPr lang="en-US" smtClean="0"/>
              <a:t>4/20/2024</a:t>
            </a:fld>
            <a:endParaRPr lang="en-US"/>
          </a:p>
        </p:txBody>
      </p:sp>
      <p:sp>
        <p:nvSpPr>
          <p:cNvPr id="6" name="Footer Placeholder 5">
            <a:extLst>
              <a:ext uri="{FF2B5EF4-FFF2-40B4-BE49-F238E27FC236}">
                <a16:creationId xmlns:a16="http://schemas.microsoft.com/office/drawing/2014/main" id="{E3865035-F317-3C4F-BE6B-DBA53E9FF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6CEF8A-E308-904B-8554-2B093BAF3C44}"/>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3870906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1AD82-5A17-3442-A391-EAC94984A3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951955-18A8-AC41-94B9-B2603FDF84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E884506-8CF4-5B4E-B0B3-3B52DDCB0D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D8C3ED-FF8B-274F-9D47-0425A93E8797}"/>
              </a:ext>
            </a:extLst>
          </p:cNvPr>
          <p:cNvSpPr>
            <a:spLocks noGrp="1"/>
          </p:cNvSpPr>
          <p:nvPr>
            <p:ph type="dt" sz="half" idx="10"/>
          </p:nvPr>
        </p:nvSpPr>
        <p:spPr/>
        <p:txBody>
          <a:bodyPr/>
          <a:lstStyle/>
          <a:p>
            <a:fld id="{42467C89-03EF-4D28-9729-C96E9EEC51ED}" type="datetime1">
              <a:rPr lang="en-US" smtClean="0"/>
              <a:t>4/20/2024</a:t>
            </a:fld>
            <a:endParaRPr lang="en-US"/>
          </a:p>
        </p:txBody>
      </p:sp>
      <p:sp>
        <p:nvSpPr>
          <p:cNvPr id="6" name="Footer Placeholder 5">
            <a:extLst>
              <a:ext uri="{FF2B5EF4-FFF2-40B4-BE49-F238E27FC236}">
                <a16:creationId xmlns:a16="http://schemas.microsoft.com/office/drawing/2014/main" id="{5CF9DCA7-07CA-7B42-989B-53A2AA2655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3F7C12-4324-B949-8183-E9B72EA48744}"/>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12819410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732FA-7F9B-6447-A218-D2AAD07F08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FBFB8C-7133-5948-A11E-0C2B393FA7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88C691-56B7-4549-B5F1-C735DF3E2A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92BCB-8B05-4411-A8CB-9FBE5DB08B39}" type="datetime1">
              <a:rPr lang="en-US" smtClean="0"/>
              <a:t>4/20/2024</a:t>
            </a:fld>
            <a:endParaRPr lang="en-US"/>
          </a:p>
        </p:txBody>
      </p:sp>
      <p:sp>
        <p:nvSpPr>
          <p:cNvPr id="5" name="Footer Placeholder 4">
            <a:extLst>
              <a:ext uri="{FF2B5EF4-FFF2-40B4-BE49-F238E27FC236}">
                <a16:creationId xmlns:a16="http://schemas.microsoft.com/office/drawing/2014/main" id="{340FC477-BFEF-6A40-8A64-F22652C6F8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3B950F-F683-5649-A761-C180536A30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60F34E-4A79-A240-AEA8-3E29BB228B1B}" type="slidenum">
              <a:rPr lang="en-US" smtClean="0"/>
              <a:t>‹#›</a:t>
            </a:fld>
            <a:endParaRPr lang="en-US"/>
          </a:p>
        </p:txBody>
      </p:sp>
    </p:spTree>
    <p:extLst>
      <p:ext uri="{BB962C8B-B14F-4D97-AF65-F5344CB8AC3E}">
        <p14:creationId xmlns:p14="http://schemas.microsoft.com/office/powerpoint/2010/main" val="789863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4.emf"/></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4.emf"/></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4.emf"/></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emf"/><Relationship Id="rId7" Type="http://schemas.openxmlformats.org/officeDocument/2006/relationships/image" Target="../media/image12.png"/><Relationship Id="rId2" Type="http://schemas.openxmlformats.org/officeDocument/2006/relationships/image" Target="../media/image5.emf"/><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jpeg"/><Relationship Id="rId10" Type="http://schemas.openxmlformats.org/officeDocument/2006/relationships/image" Target="../media/image15.png"/><Relationship Id="rId4" Type="http://schemas.openxmlformats.org/officeDocument/2006/relationships/image" Target="../media/image4.emf"/><Relationship Id="rId9"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4.emf"/></Relationships>
</file>

<file path=ppt/slides/_rels/slide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4.emf"/></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4.emf"/></Relationships>
</file>

<file path=ppt/slides/_rels/slide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D3AACC9-6128-D644-BB32-5E823AB3C0A4}"/>
              </a:ext>
            </a:extLst>
          </p:cNvPr>
          <p:cNvPicPr>
            <a:picLocks noChangeAspect="1"/>
          </p:cNvPicPr>
          <p:nvPr/>
        </p:nvPicPr>
        <p:blipFill>
          <a:blip r:embed="rId2"/>
          <a:stretch>
            <a:fillRect/>
          </a:stretch>
        </p:blipFill>
        <p:spPr>
          <a:xfrm>
            <a:off x="4357445" y="1982512"/>
            <a:ext cx="3092980" cy="1037280"/>
          </a:xfrm>
          <a:prstGeom prst="rect">
            <a:avLst/>
          </a:prstGeom>
        </p:spPr>
      </p:pic>
      <p:sp>
        <p:nvSpPr>
          <p:cNvPr id="9" name="Rectangle 8">
            <a:extLst>
              <a:ext uri="{FF2B5EF4-FFF2-40B4-BE49-F238E27FC236}">
                <a16:creationId xmlns:a16="http://schemas.microsoft.com/office/drawing/2014/main" id="{E850BB8E-98B9-0443-9518-BB0B496E8AF5}"/>
              </a:ext>
            </a:extLst>
          </p:cNvPr>
          <p:cNvSpPr/>
          <p:nvPr/>
        </p:nvSpPr>
        <p:spPr>
          <a:xfrm>
            <a:off x="0" y="0"/>
            <a:ext cx="12192000" cy="5866726"/>
          </a:xfrm>
          <a:prstGeom prst="rect">
            <a:avLst/>
          </a:prstGeom>
          <a:gradFill flip="none" rotWithShape="1">
            <a:gsLst>
              <a:gs pos="0">
                <a:srgbClr val="00A44E"/>
              </a:gs>
              <a:gs pos="100000">
                <a:srgbClr val="004A24"/>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a:extLst>
              <a:ext uri="{FF2B5EF4-FFF2-40B4-BE49-F238E27FC236}">
                <a16:creationId xmlns:a16="http://schemas.microsoft.com/office/drawing/2014/main" id="{9F5A9FDE-E9C9-EC40-9ACD-E0B75041F0CA}"/>
              </a:ext>
            </a:extLst>
          </p:cNvPr>
          <p:cNvSpPr>
            <a:spLocks noGrp="1"/>
          </p:cNvSpPr>
          <p:nvPr>
            <p:ph type="subTitle" idx="1"/>
          </p:nvPr>
        </p:nvSpPr>
        <p:spPr>
          <a:xfrm>
            <a:off x="3571187" y="2925388"/>
            <a:ext cx="5690628" cy="2676770"/>
          </a:xfrm>
        </p:spPr>
        <p:txBody>
          <a:bodyPr vert="horz" lIns="91440" tIns="45720" rIns="91440" bIns="45720" rtlCol="0" anchor="t">
            <a:normAutofit fontScale="92500" lnSpcReduction="10000"/>
          </a:bodyPr>
          <a:lstStyle/>
          <a:p>
            <a:pPr>
              <a:spcBef>
                <a:spcPts val="1600"/>
              </a:spcBef>
            </a:pPr>
            <a:r>
              <a:rPr lang="en-US" sz="1400" b="1">
                <a:solidFill>
                  <a:schemeClr val="bg1"/>
                </a:solidFill>
                <a:latin typeface="Times New Roman"/>
                <a:ea typeface="Calibri"/>
                <a:cs typeface="Calibri"/>
              </a:rPr>
              <a:t>Shyam Sundar Domakonda</a:t>
            </a:r>
          </a:p>
          <a:p>
            <a:pPr>
              <a:spcBef>
                <a:spcPts val="1600"/>
              </a:spcBef>
            </a:pPr>
            <a:r>
              <a:rPr lang="en-US" sz="1400" b="1">
                <a:solidFill>
                  <a:schemeClr val="bg1"/>
                </a:solidFill>
                <a:latin typeface="Times New Roman"/>
                <a:ea typeface="Calibri"/>
                <a:cs typeface="Calibri"/>
              </a:rPr>
              <a:t>Tejesh Bathula</a:t>
            </a:r>
          </a:p>
          <a:p>
            <a:pPr>
              <a:spcBef>
                <a:spcPts val="1600"/>
              </a:spcBef>
            </a:pPr>
            <a:r>
              <a:rPr lang="fi-FI" sz="1400" b="1">
                <a:solidFill>
                  <a:schemeClr val="bg1"/>
                </a:solidFill>
                <a:latin typeface="Times New Roman"/>
                <a:ea typeface="+mn-lt"/>
                <a:cs typeface="+mn-lt"/>
              </a:rPr>
              <a:t>Mani Venkata Sai Pavan Ramisetty</a:t>
            </a:r>
            <a:endParaRPr lang="fi-FI" sz="1400" b="1">
              <a:solidFill>
                <a:schemeClr val="bg1"/>
              </a:solidFill>
              <a:latin typeface="Times New Roman"/>
              <a:ea typeface="Calibri"/>
              <a:cs typeface="Calibri"/>
            </a:endParaRPr>
          </a:p>
          <a:p>
            <a:pPr>
              <a:spcBef>
                <a:spcPts val="1600"/>
              </a:spcBef>
            </a:pPr>
            <a:r>
              <a:rPr lang="en-US" sz="1400" b="1">
                <a:solidFill>
                  <a:schemeClr val="bg1"/>
                </a:solidFill>
                <a:latin typeface="Times New Roman"/>
                <a:ea typeface="+mn-lt"/>
                <a:cs typeface="+mn-lt"/>
              </a:rPr>
              <a:t>Nahid Fathima Syed </a:t>
            </a:r>
            <a:endParaRPr lang="en-US" sz="1400" b="1">
              <a:solidFill>
                <a:schemeClr val="bg1"/>
              </a:solidFill>
              <a:latin typeface="Times New Roman"/>
              <a:ea typeface="Calibri"/>
              <a:cs typeface="Calibri"/>
            </a:endParaRPr>
          </a:p>
          <a:p>
            <a:pPr>
              <a:spcBef>
                <a:spcPts val="1600"/>
              </a:spcBef>
            </a:pPr>
            <a:r>
              <a:rPr lang="en-US" sz="1400" b="1">
                <a:solidFill>
                  <a:schemeClr val="bg1"/>
                </a:solidFill>
                <a:latin typeface="Times New Roman"/>
                <a:ea typeface="+mn-lt"/>
                <a:cs typeface="+mn-lt"/>
              </a:rPr>
              <a:t>Sasi Kiran Katamneni</a:t>
            </a:r>
            <a:endParaRPr lang="en-US" sz="1400" b="1">
              <a:solidFill>
                <a:schemeClr val="bg1"/>
              </a:solidFill>
              <a:latin typeface="Times New Roman"/>
              <a:ea typeface="Calibri"/>
              <a:cs typeface="Calibri"/>
            </a:endParaRPr>
          </a:p>
          <a:p>
            <a:pPr>
              <a:spcBef>
                <a:spcPts val="1600"/>
              </a:spcBef>
            </a:pPr>
            <a:r>
              <a:rPr lang="en-US" sz="3200" b="1">
                <a:solidFill>
                  <a:schemeClr val="bg1"/>
                </a:solidFill>
                <a:latin typeface="Times New Roman"/>
                <a:ea typeface="Calibri"/>
                <a:cs typeface="Calibri"/>
              </a:rPr>
              <a:t>Group – 4</a:t>
            </a:r>
          </a:p>
          <a:p>
            <a:pPr>
              <a:spcBef>
                <a:spcPts val="1600"/>
              </a:spcBef>
            </a:pPr>
            <a:r>
              <a:rPr lang="en-US" sz="1800" b="1">
                <a:solidFill>
                  <a:schemeClr val="bg1"/>
                </a:solidFill>
                <a:latin typeface="Times New Roman"/>
                <a:ea typeface="Calibri Light"/>
                <a:cs typeface="Calibri Light"/>
              </a:rPr>
              <a:t>INFO</a:t>
            </a:r>
            <a:r>
              <a:rPr lang="en-US" sz="1800" b="1">
                <a:solidFill>
                  <a:schemeClr val="bg1"/>
                </a:solidFill>
                <a:latin typeface="Times New Roman"/>
                <a:cs typeface="Times New Roman"/>
              </a:rPr>
              <a:t> 5082 Spring 2024</a:t>
            </a:r>
            <a:endParaRPr lang="en-US" sz="1800" b="1">
              <a:solidFill>
                <a:schemeClr val="bg1"/>
              </a:solidFill>
              <a:latin typeface="Times New Roman"/>
              <a:ea typeface="Calibri"/>
              <a:cs typeface="Times New Roman"/>
            </a:endParaRPr>
          </a:p>
          <a:p>
            <a:pPr>
              <a:spcBef>
                <a:spcPts val="0"/>
              </a:spcBef>
            </a:pPr>
            <a:endParaRPr lang="en-US" sz="1400">
              <a:solidFill>
                <a:schemeClr val="bg1"/>
              </a:solidFill>
              <a:latin typeface="Times New Roman"/>
              <a:cs typeface="Times New Roman"/>
            </a:endParaRPr>
          </a:p>
        </p:txBody>
      </p:sp>
      <p:pic>
        <p:nvPicPr>
          <p:cNvPr id="2" name="Picture 1">
            <a:extLst>
              <a:ext uri="{FF2B5EF4-FFF2-40B4-BE49-F238E27FC236}">
                <a16:creationId xmlns:a16="http://schemas.microsoft.com/office/drawing/2014/main" id="{C04D1D62-CFD6-D946-AAA1-A9E54335DC98}"/>
              </a:ext>
            </a:extLst>
          </p:cNvPr>
          <p:cNvPicPr>
            <a:picLocks noChangeAspect="1"/>
          </p:cNvPicPr>
          <p:nvPr/>
        </p:nvPicPr>
        <p:blipFill>
          <a:blip r:embed="rId3"/>
          <a:stretch>
            <a:fillRect/>
          </a:stretch>
        </p:blipFill>
        <p:spPr>
          <a:xfrm>
            <a:off x="5087742" y="772134"/>
            <a:ext cx="1966382" cy="1886172"/>
          </a:xfrm>
          <a:prstGeom prst="rect">
            <a:avLst/>
          </a:prstGeom>
        </p:spPr>
      </p:pic>
      <p:sp>
        <p:nvSpPr>
          <p:cNvPr id="3" name="Slide Number Placeholder 2">
            <a:extLst>
              <a:ext uri="{FF2B5EF4-FFF2-40B4-BE49-F238E27FC236}">
                <a16:creationId xmlns:a16="http://schemas.microsoft.com/office/drawing/2014/main" id="{A7150409-2749-4E4A-AEA0-DAA2D0507C4D}"/>
              </a:ext>
            </a:extLst>
          </p:cNvPr>
          <p:cNvSpPr>
            <a:spLocks noGrp="1"/>
          </p:cNvSpPr>
          <p:nvPr>
            <p:ph type="sldNum" sz="quarter" idx="12"/>
          </p:nvPr>
        </p:nvSpPr>
        <p:spPr/>
        <p:txBody>
          <a:bodyPr/>
          <a:lstStyle/>
          <a:p>
            <a:fld id="{F860F34E-4A79-A240-AEA8-3E29BB228B1B}" type="slidenum">
              <a:rPr lang="en-US" smtClean="0"/>
              <a:t>1</a:t>
            </a:fld>
            <a:endParaRPr lang="en-US"/>
          </a:p>
        </p:txBody>
      </p:sp>
    </p:spTree>
    <p:extLst>
      <p:ext uri="{BB962C8B-B14F-4D97-AF65-F5344CB8AC3E}">
        <p14:creationId xmlns:p14="http://schemas.microsoft.com/office/powerpoint/2010/main" val="30881616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10</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a:normAutofit/>
          </a:bodyPr>
          <a:lstStyle/>
          <a:p>
            <a:pPr>
              <a:spcBef>
                <a:spcPts val="1000"/>
              </a:spcBef>
            </a:pPr>
            <a:r>
              <a:rPr lang="en-US" b="1">
                <a:solidFill>
                  <a:srgbClr val="00A651"/>
                </a:solidFill>
                <a:latin typeface="Times New Roman"/>
                <a:ea typeface="Calibri Light"/>
                <a:cs typeface="Times New Roman"/>
              </a:rPr>
              <a:t>Data Set </a:t>
            </a:r>
            <a:endParaRPr lang="en-US"/>
          </a:p>
        </p:txBody>
      </p:sp>
      <p:sp>
        <p:nvSpPr>
          <p:cNvPr id="3" name="TextBox 2">
            <a:extLst>
              <a:ext uri="{FF2B5EF4-FFF2-40B4-BE49-F238E27FC236}">
                <a16:creationId xmlns:a16="http://schemas.microsoft.com/office/drawing/2014/main" id="{AD5F8358-D6C2-9DBB-6593-83A4A1BBC7CF}"/>
              </a:ext>
            </a:extLst>
          </p:cNvPr>
          <p:cNvSpPr txBox="1"/>
          <p:nvPr/>
        </p:nvSpPr>
        <p:spPr>
          <a:xfrm>
            <a:off x="800768" y="1313448"/>
            <a:ext cx="10881012" cy="31700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endParaRPr lang="en-US" sz="2000">
              <a:latin typeface="Times New Roman"/>
              <a:ea typeface="Calibri"/>
              <a:cs typeface="Times New Roman"/>
            </a:endParaRPr>
          </a:p>
          <a:p>
            <a:pPr marL="342900" indent="-342900" algn="just">
              <a:buFont typeface="Wingdings,Sans-Serif"/>
              <a:buChar char="Ø"/>
            </a:pPr>
            <a:r>
              <a:rPr lang="en-US" sz="2000">
                <a:latin typeface="Times New Roman"/>
                <a:ea typeface="+mn-lt"/>
                <a:cs typeface="Times New Roman"/>
              </a:rPr>
              <a:t>The EEG data were recorded for a duration of 5 minutes using a linked-ear reference, employing 19-channel electrodes positioned based on the international 10–20 electrode positioning system.</a:t>
            </a:r>
          </a:p>
          <a:p>
            <a:pPr marL="285750" indent="-285750" algn="just">
              <a:buFont typeface="Arial"/>
              <a:buChar char="•"/>
            </a:pPr>
            <a:endParaRPr lang="en-US" sz="2000">
              <a:latin typeface="Times New Roman"/>
              <a:ea typeface="+mn-lt"/>
              <a:cs typeface="Times New Roman"/>
            </a:endParaRPr>
          </a:p>
          <a:p>
            <a:pPr marL="342900" indent="-342900" algn="just">
              <a:buFont typeface="Wingdings,Sans-Serif"/>
              <a:buChar char="Ø"/>
            </a:pPr>
            <a:r>
              <a:rPr lang="en-US" sz="2000">
                <a:latin typeface="Times New Roman"/>
                <a:ea typeface="+mn-lt"/>
                <a:cs typeface="Times New Roman"/>
              </a:rPr>
              <a:t>The sample frequency utilized was 256 Hz, and the signals were band-pass filtered within the range of 0.5–70 Hz. Additionally, a notch filter at 50 Hz was applied to eliminate power line noise.</a:t>
            </a:r>
          </a:p>
          <a:p>
            <a:pPr marL="342900" indent="-342900" algn="just">
              <a:buFont typeface="Wingdings,Sans-Serif"/>
              <a:buChar char="Ø"/>
            </a:pPr>
            <a:endParaRPr lang="en-US" sz="2000">
              <a:latin typeface="Times New Roman"/>
              <a:cs typeface="Times New Roman"/>
            </a:endParaRPr>
          </a:p>
          <a:p>
            <a:pPr marL="342900" indent="-342900" algn="just">
              <a:buFont typeface="Wingdings,Sans-Serif"/>
              <a:buChar char="Ø"/>
            </a:pPr>
            <a:endParaRPr lang="en-US" sz="2000">
              <a:latin typeface="Times New Roman"/>
              <a:ea typeface="+mn-lt"/>
              <a:cs typeface="Times New Roman"/>
            </a:endParaRPr>
          </a:p>
          <a:p>
            <a:pPr marL="285750" indent="-285750">
              <a:buFont typeface="Arial"/>
              <a:buChar char="•"/>
            </a:pPr>
            <a:endParaRPr lang="en-US" sz="2000">
              <a:latin typeface="Times New Roman"/>
              <a:ea typeface="+mn-lt"/>
              <a:cs typeface="Times New Roman"/>
            </a:endParaRPr>
          </a:p>
          <a:p>
            <a:pPr marL="342900" indent="-342900" algn="just">
              <a:buFont typeface="Wingdings"/>
              <a:buChar char="Ø"/>
            </a:pPr>
            <a:endParaRPr lang="en-US" sz="2000">
              <a:latin typeface="Times New Roman"/>
              <a:ea typeface="+mn-lt"/>
              <a:cs typeface="+mn-lt"/>
            </a:endParaRPr>
          </a:p>
        </p:txBody>
      </p:sp>
      <p:pic>
        <p:nvPicPr>
          <p:cNvPr id="4" name="Picture 3" descr="A diagram of a circular object with circles and numbers&#10;&#10;Description automatically generated">
            <a:extLst>
              <a:ext uri="{FF2B5EF4-FFF2-40B4-BE49-F238E27FC236}">
                <a16:creationId xmlns:a16="http://schemas.microsoft.com/office/drawing/2014/main" id="{465AF5FF-D3E2-BFE1-0320-D0798B80CC6B}"/>
              </a:ext>
            </a:extLst>
          </p:cNvPr>
          <p:cNvPicPr>
            <a:picLocks noChangeAspect="1"/>
          </p:cNvPicPr>
          <p:nvPr/>
        </p:nvPicPr>
        <p:blipFill rotWithShape="1">
          <a:blip r:embed="rId5"/>
          <a:srcRect l="3958" t="2865" r="3958" b="3725"/>
          <a:stretch/>
        </p:blipFill>
        <p:spPr>
          <a:xfrm>
            <a:off x="4574698" y="3625792"/>
            <a:ext cx="2658578" cy="24871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001613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11</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920661" y="170053"/>
            <a:ext cx="10019597" cy="870593"/>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Data Processing</a:t>
            </a:r>
          </a:p>
          <a:p>
            <a:endParaRPr lang="en-US" b="1">
              <a:solidFill>
                <a:srgbClr val="079418"/>
              </a:solidFill>
              <a:latin typeface="Times New Roman"/>
              <a:ea typeface="Calibri Light"/>
              <a:cs typeface="Calibri Light"/>
            </a:endParaRPr>
          </a:p>
        </p:txBody>
      </p:sp>
      <p:sp>
        <p:nvSpPr>
          <p:cNvPr id="3" name="TextBox 2">
            <a:extLst>
              <a:ext uri="{FF2B5EF4-FFF2-40B4-BE49-F238E27FC236}">
                <a16:creationId xmlns:a16="http://schemas.microsoft.com/office/drawing/2014/main" id="{FD7AA327-F40A-3E41-8607-2F2E44BD1466}"/>
              </a:ext>
            </a:extLst>
          </p:cNvPr>
          <p:cNvSpPr txBox="1"/>
          <p:nvPr/>
        </p:nvSpPr>
        <p:spPr>
          <a:xfrm>
            <a:off x="923544" y="1056132"/>
            <a:ext cx="10024872" cy="31700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a:latin typeface="Times New Roman"/>
                <a:ea typeface="+mn-lt"/>
                <a:cs typeface="+mn-lt"/>
              </a:rPr>
              <a:t>Preprocessed responders and non-responders EEG signals, into time-frequency images using three distinct methods: WSST, CWT, and DWT, thereby generated three separate datasets. Each dataset consists of Responders –2166 and Non-Responders – 3249 images.</a:t>
            </a:r>
            <a:endParaRPr lang="en-US" sz="2000">
              <a:latin typeface="Times New Roman"/>
              <a:cs typeface="Times New Roman"/>
            </a:endParaRPr>
          </a:p>
          <a:p>
            <a:pPr algn="just"/>
            <a:endParaRPr lang="en-US" sz="2000">
              <a:latin typeface="Times New Roman"/>
              <a:cs typeface="Times New Roman"/>
            </a:endParaRPr>
          </a:p>
          <a:p>
            <a:pPr marL="342900" indent="-342900" algn="just">
              <a:buFont typeface="Wingdings"/>
              <a:buChar char="Ø"/>
            </a:pPr>
            <a:r>
              <a:rPr lang="en-US" sz="2000">
                <a:latin typeface="Times New Roman"/>
                <a:cs typeface="Times New Roman"/>
              </a:rPr>
              <a:t>EEG signal channels are segmented into 30-second intervals. </a:t>
            </a:r>
          </a:p>
          <a:p>
            <a:pPr algn="just"/>
            <a:endParaRPr lang="en-US" sz="2000">
              <a:solidFill>
                <a:srgbClr val="000000"/>
              </a:solidFill>
              <a:latin typeface="Times New Roman"/>
              <a:ea typeface="+mn-lt"/>
              <a:cs typeface="Times New Roman"/>
            </a:endParaRPr>
          </a:p>
          <a:p>
            <a:pPr marL="342900" indent="-342900" algn="just">
              <a:buFont typeface="Wingdings"/>
              <a:buChar char="Ø"/>
            </a:pPr>
            <a:r>
              <a:rPr lang="en-US" sz="2000">
                <a:solidFill>
                  <a:srgbClr val="000000"/>
                </a:solidFill>
                <a:latin typeface="Times New Roman"/>
                <a:ea typeface="+mn-lt"/>
                <a:cs typeface="+mn-lt"/>
              </a:rPr>
              <a:t>Segmented channels are transformed into WSST time-frequency images with a sampling frequency of 256 Hz using the Morlet wavelet as the mother wavelet.</a:t>
            </a:r>
            <a:endParaRPr lang="en-US" sz="2000">
              <a:solidFill>
                <a:srgbClr val="000000"/>
              </a:solidFill>
              <a:latin typeface="Times New Roman"/>
              <a:ea typeface="+mn-lt"/>
              <a:cs typeface="Times New Roman"/>
            </a:endParaRPr>
          </a:p>
          <a:p>
            <a:pPr algn="just"/>
            <a:endParaRPr lang="en-US" sz="2000">
              <a:solidFill>
                <a:srgbClr val="000000"/>
              </a:solidFill>
              <a:latin typeface="Times New Roman"/>
              <a:ea typeface="+mn-lt"/>
              <a:cs typeface="+mn-lt"/>
            </a:endParaRPr>
          </a:p>
          <a:p>
            <a:pPr marL="342900" indent="-342900" algn="just">
              <a:buFont typeface="Wingdings"/>
              <a:buChar char="Ø"/>
            </a:pPr>
            <a:endParaRPr lang="en-US" sz="2000">
              <a:latin typeface="Times New Roman"/>
              <a:cs typeface="Calibri"/>
            </a:endParaRPr>
          </a:p>
        </p:txBody>
      </p:sp>
      <p:pic>
        <p:nvPicPr>
          <p:cNvPr id="4" name="Picture 3" descr="A diagram of a graph&#10;&#10;Description automatically generated">
            <a:extLst>
              <a:ext uri="{FF2B5EF4-FFF2-40B4-BE49-F238E27FC236}">
                <a16:creationId xmlns:a16="http://schemas.microsoft.com/office/drawing/2014/main" id="{DD556AD7-F7C8-18CD-10AE-07CE4EB871D9}"/>
              </a:ext>
            </a:extLst>
          </p:cNvPr>
          <p:cNvPicPr>
            <a:picLocks noChangeAspect="1"/>
          </p:cNvPicPr>
          <p:nvPr/>
        </p:nvPicPr>
        <p:blipFill rotWithShape="1">
          <a:blip r:embed="rId5"/>
          <a:srcRect r="49250" b="319"/>
          <a:stretch/>
        </p:blipFill>
        <p:spPr>
          <a:xfrm>
            <a:off x="4230624" y="3868895"/>
            <a:ext cx="3093727" cy="237092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022141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12</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81037" y="365125"/>
            <a:ext cx="9623357" cy="70142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Data Processing</a:t>
            </a:r>
          </a:p>
          <a:p>
            <a:endParaRPr lang="en-US" b="1">
              <a:solidFill>
                <a:srgbClr val="079418"/>
              </a:solidFill>
              <a:ea typeface="Calibri Light"/>
              <a:cs typeface="Calibri Light"/>
            </a:endParaRPr>
          </a:p>
        </p:txBody>
      </p:sp>
      <p:sp>
        <p:nvSpPr>
          <p:cNvPr id="3" name="TextBox 2">
            <a:extLst>
              <a:ext uri="{FF2B5EF4-FFF2-40B4-BE49-F238E27FC236}">
                <a16:creationId xmlns:a16="http://schemas.microsoft.com/office/drawing/2014/main" id="{FD7AA327-F40A-3E41-8607-2F2E44BD1466}"/>
              </a:ext>
            </a:extLst>
          </p:cNvPr>
          <p:cNvSpPr txBox="1"/>
          <p:nvPr/>
        </p:nvSpPr>
        <p:spPr>
          <a:xfrm>
            <a:off x="885444" y="1063752"/>
            <a:ext cx="9621012"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endParaRPr lang="en-US" sz="2000">
              <a:solidFill>
                <a:srgbClr val="000000"/>
              </a:solidFill>
              <a:latin typeface="Times New Roman"/>
              <a:ea typeface="+mn-lt"/>
              <a:cs typeface="+mn-lt"/>
            </a:endParaRPr>
          </a:p>
          <a:p>
            <a:pPr marL="342900" indent="-342900" algn="just">
              <a:buFont typeface="Wingdings"/>
              <a:buChar char="Ø"/>
            </a:pPr>
            <a:r>
              <a:rPr lang="en-US" sz="2000">
                <a:solidFill>
                  <a:srgbClr val="000000"/>
                </a:solidFill>
                <a:latin typeface="Times New Roman"/>
                <a:ea typeface="+mn-lt"/>
                <a:cs typeface="+mn-lt"/>
              </a:rPr>
              <a:t>CWT with Morlet wavelet is applied to extract time-frequency information, configuring a sampling frequency of 256 Hz and a frequency range from 0.5 Hz to 20 Hz.</a:t>
            </a:r>
            <a:endParaRPr lang="en-US" sz="2000">
              <a:latin typeface="Times New Roman"/>
              <a:cs typeface="Calibri"/>
            </a:endParaRPr>
          </a:p>
          <a:p>
            <a:pPr algn="just"/>
            <a:endParaRPr lang="en-US" sz="2000">
              <a:solidFill>
                <a:srgbClr val="000000"/>
              </a:solidFill>
              <a:latin typeface="Times New Roman"/>
              <a:ea typeface="+mn-lt"/>
              <a:cs typeface="+mn-lt"/>
            </a:endParaRPr>
          </a:p>
          <a:p>
            <a:pPr marL="342900" indent="-342900" algn="just">
              <a:buFont typeface="Wingdings"/>
              <a:buChar char="Ø"/>
            </a:pPr>
            <a:r>
              <a:rPr lang="en-US" sz="2000">
                <a:solidFill>
                  <a:srgbClr val="000000"/>
                </a:solidFill>
                <a:latin typeface="Times New Roman"/>
                <a:ea typeface="+mn-lt"/>
                <a:cs typeface="+mn-lt"/>
              </a:rPr>
              <a:t>DWT with 'db4' wavelet and level 5 decomposition is applied to extract time-frequency representations, capturing frequency components at various scales and bands.</a:t>
            </a:r>
            <a:endParaRPr lang="en-US" sz="2000">
              <a:latin typeface="Times New Roman"/>
              <a:cs typeface="Times New Roman"/>
            </a:endParaRPr>
          </a:p>
          <a:p>
            <a:pPr marL="342900" indent="-342900" algn="just">
              <a:buFont typeface="Wingdings"/>
              <a:buChar char="Ø"/>
            </a:pPr>
            <a:endParaRPr lang="en-US" sz="2000">
              <a:latin typeface="Times New Roman"/>
              <a:cs typeface="Calibri"/>
            </a:endParaRPr>
          </a:p>
        </p:txBody>
      </p:sp>
      <p:pic>
        <p:nvPicPr>
          <p:cNvPr id="4" name="Picture 3" descr="A diagram of a graph&#10;&#10;Description automatically generated">
            <a:extLst>
              <a:ext uri="{FF2B5EF4-FFF2-40B4-BE49-F238E27FC236}">
                <a16:creationId xmlns:a16="http://schemas.microsoft.com/office/drawing/2014/main" id="{EEF63686-2600-561E-3A27-B5D8207A589A}"/>
              </a:ext>
            </a:extLst>
          </p:cNvPr>
          <p:cNvPicPr>
            <a:picLocks noChangeAspect="1"/>
          </p:cNvPicPr>
          <p:nvPr/>
        </p:nvPicPr>
        <p:blipFill rotWithShape="1">
          <a:blip r:embed="rId5"/>
          <a:srcRect l="51300" t="5553" r="-100" b="-256"/>
          <a:stretch/>
        </p:blipFill>
        <p:spPr>
          <a:xfrm>
            <a:off x="4197096" y="3450760"/>
            <a:ext cx="2974848" cy="22220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15560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13</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81037" y="365125"/>
            <a:ext cx="9623357" cy="70142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Data Processing</a:t>
            </a:r>
          </a:p>
          <a:p>
            <a:endParaRPr lang="en-US" b="1">
              <a:solidFill>
                <a:srgbClr val="079418"/>
              </a:solidFill>
              <a:ea typeface="Calibri Light"/>
              <a:cs typeface="Calibri Light"/>
            </a:endParaRPr>
          </a:p>
        </p:txBody>
      </p:sp>
      <p:sp>
        <p:nvSpPr>
          <p:cNvPr id="6" name="TextBox 5">
            <a:extLst>
              <a:ext uri="{FF2B5EF4-FFF2-40B4-BE49-F238E27FC236}">
                <a16:creationId xmlns:a16="http://schemas.microsoft.com/office/drawing/2014/main" id="{0A96A4B0-DA81-6A15-8B2C-58FB0D811B81}"/>
              </a:ext>
            </a:extLst>
          </p:cNvPr>
          <p:cNvSpPr txBox="1"/>
          <p:nvPr/>
        </p:nvSpPr>
        <p:spPr>
          <a:xfrm>
            <a:off x="862615" y="1513643"/>
            <a:ext cx="9926712"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Font typeface="Wingdings"/>
              <a:buChar char="Ø"/>
            </a:pPr>
            <a:r>
              <a:rPr lang="en-US" sz="2000">
                <a:latin typeface="Times New Roman"/>
                <a:ea typeface="+mn-lt"/>
                <a:cs typeface="+mn-lt"/>
              </a:rPr>
              <a:t>Dataset is divided into 80% (training and validation) and 20% testing. To mitigate bias and ensure a robust evaluation of our proposed models, implemented a 5-fold cross-validation strategy.</a:t>
            </a:r>
            <a:endParaRPr lang="en-US" sz="2000">
              <a:latin typeface="Times New Roman"/>
              <a:cs typeface="Times New Roman"/>
            </a:endParaRPr>
          </a:p>
          <a:p>
            <a:pPr marL="342900" indent="-342900" algn="just">
              <a:buFont typeface="Wingdings"/>
              <a:buChar char="Ø"/>
            </a:pPr>
            <a:endParaRPr lang="en-US" sz="2000">
              <a:latin typeface="Times New Roman"/>
              <a:cs typeface="Arial"/>
            </a:endParaRPr>
          </a:p>
          <a:p>
            <a:pPr marL="342900" indent="-342900" algn="just">
              <a:buFont typeface="Wingdings"/>
              <a:buChar char="Ø"/>
            </a:pPr>
            <a:r>
              <a:rPr lang="en-US" sz="2000">
                <a:latin typeface="Times New Roman"/>
                <a:cs typeface="Arial"/>
              </a:rPr>
              <a:t>The pixel values are normalized in range [0, 1].</a:t>
            </a:r>
            <a:endParaRPr lang="en-US" sz="2000">
              <a:latin typeface="Times New Roman"/>
              <a:cs typeface="Times New Roman"/>
            </a:endParaRPr>
          </a:p>
          <a:p>
            <a:pPr marL="342900" indent="-342900" algn="just">
              <a:buFont typeface="Wingdings"/>
              <a:buChar char="Ø"/>
            </a:pPr>
            <a:endParaRPr lang="en-US" sz="2000">
              <a:latin typeface="Times New Roman"/>
              <a:cs typeface="Arial"/>
            </a:endParaRPr>
          </a:p>
          <a:p>
            <a:pPr marL="342900" indent="-342900" algn="just">
              <a:buFont typeface="Wingdings"/>
              <a:buChar char="Ø"/>
            </a:pPr>
            <a:r>
              <a:rPr lang="en-US" sz="2000">
                <a:latin typeface="Times New Roman"/>
                <a:cs typeface="Arial"/>
              </a:rPr>
              <a:t>The input size specified for our model is (224, 224).</a:t>
            </a:r>
            <a:endParaRPr lang="en-US" sz="2000">
              <a:latin typeface="Times New Roman"/>
              <a:cs typeface="Times New Roman"/>
            </a:endParaRPr>
          </a:p>
        </p:txBody>
      </p:sp>
    </p:spTree>
    <p:extLst>
      <p:ext uri="{BB962C8B-B14F-4D97-AF65-F5344CB8AC3E}">
        <p14:creationId xmlns:p14="http://schemas.microsoft.com/office/powerpoint/2010/main" val="3510411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14</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Research Design(Blueprint/Workflow)</a:t>
            </a:r>
          </a:p>
          <a:p>
            <a:endParaRPr lang="en-US" b="1">
              <a:solidFill>
                <a:srgbClr val="079418"/>
              </a:solidFill>
              <a:ea typeface="Calibri Light"/>
              <a:cs typeface="Calibri Light"/>
            </a:endParaRPr>
          </a:p>
        </p:txBody>
      </p:sp>
      <p:pic>
        <p:nvPicPr>
          <p:cNvPr id="6" name="Picture 5" descr="A diagram of a training model">
            <a:extLst>
              <a:ext uri="{FF2B5EF4-FFF2-40B4-BE49-F238E27FC236}">
                <a16:creationId xmlns:a16="http://schemas.microsoft.com/office/drawing/2014/main" id="{4504FA29-21B4-0AD9-FB7B-ED646019C137}"/>
              </a:ext>
            </a:extLst>
          </p:cNvPr>
          <p:cNvPicPr>
            <a:picLocks noChangeAspect="1"/>
          </p:cNvPicPr>
          <p:nvPr/>
        </p:nvPicPr>
        <p:blipFill>
          <a:blip r:embed="rId5"/>
          <a:stretch>
            <a:fillRect/>
          </a:stretch>
        </p:blipFill>
        <p:spPr>
          <a:xfrm>
            <a:off x="2312650" y="1802712"/>
            <a:ext cx="7562850" cy="32575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122774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CC24B-BE02-B0AF-0EEE-580EA7001C3B}"/>
              </a:ext>
            </a:extLst>
          </p:cNvPr>
          <p:cNvSpPr>
            <a:spLocks noGrp="1"/>
          </p:cNvSpPr>
          <p:nvPr>
            <p:ph type="title"/>
          </p:nvPr>
        </p:nvSpPr>
        <p:spPr/>
        <p:txBody>
          <a:bodyPr/>
          <a:lstStyle/>
          <a:p>
            <a:r>
              <a:rPr lang="en-US" b="1">
                <a:solidFill>
                  <a:srgbClr val="00A651"/>
                </a:solidFill>
                <a:latin typeface="Times New Roman"/>
                <a:cs typeface="Times New Roman"/>
              </a:rPr>
              <a:t>Research Design(Blueprint/Workflow)</a:t>
            </a:r>
            <a:endParaRPr lang="en-US"/>
          </a:p>
        </p:txBody>
      </p:sp>
      <p:sp>
        <p:nvSpPr>
          <p:cNvPr id="3" name="Content Placeholder 2">
            <a:extLst>
              <a:ext uri="{FF2B5EF4-FFF2-40B4-BE49-F238E27FC236}">
                <a16:creationId xmlns:a16="http://schemas.microsoft.com/office/drawing/2014/main" id="{9FAFD0A2-C3FD-D958-BBDD-50EADB2812FB}"/>
              </a:ext>
            </a:extLst>
          </p:cNvPr>
          <p:cNvSpPr>
            <a:spLocks noGrp="1"/>
          </p:cNvSpPr>
          <p:nvPr>
            <p:ph idx="1"/>
          </p:nvPr>
        </p:nvSpPr>
        <p:spPr/>
        <p:txBody>
          <a:bodyPr vert="horz" lIns="91440" tIns="45720" rIns="91440" bIns="45720" rtlCol="0" anchor="t">
            <a:normAutofit/>
          </a:bodyPr>
          <a:lstStyle/>
          <a:p>
            <a:pPr>
              <a:buFont typeface="Wingdings" panose="020B0604020202020204" pitchFamily="34" charset="0"/>
              <a:buChar char="Ø"/>
            </a:pPr>
            <a:r>
              <a:rPr lang="en-US" sz="2000">
                <a:latin typeface="Times New Roman"/>
                <a:ea typeface="+mn-lt"/>
                <a:cs typeface="+mn-lt"/>
              </a:rPr>
              <a:t>Obtained MDD patients and Healthy Controls EEG Data from </a:t>
            </a:r>
            <a:r>
              <a:rPr lang="en-US" sz="2000" err="1">
                <a:latin typeface="Times New Roman"/>
                <a:ea typeface="+mn-lt"/>
                <a:cs typeface="+mn-lt"/>
              </a:rPr>
              <a:t>Figshare</a:t>
            </a:r>
            <a:r>
              <a:rPr lang="en-US" sz="2000">
                <a:latin typeface="Times New Roman"/>
                <a:ea typeface="+mn-lt"/>
                <a:cs typeface="+mn-lt"/>
              </a:rPr>
              <a:t> to distinguish responders from non-responders to medication.</a:t>
            </a:r>
            <a:endParaRPr lang="en-US" sz="2000">
              <a:latin typeface="Times New Roman"/>
              <a:cs typeface="Calibri" panose="020F0502020204030204"/>
            </a:endParaRPr>
          </a:p>
          <a:p>
            <a:pPr>
              <a:buFont typeface="Wingdings" panose="020B0604020202020204" pitchFamily="34" charset="0"/>
              <a:buChar char="Ø"/>
            </a:pPr>
            <a:r>
              <a:rPr lang="en-US" sz="2000">
                <a:latin typeface="Times New Roman"/>
                <a:ea typeface="+mn-lt"/>
                <a:cs typeface="+mn-lt"/>
              </a:rPr>
              <a:t>The main focus of research is on employing time-frequency approaches such as wavelet synchro squeezing to predict pharmaceutical response.</a:t>
            </a:r>
          </a:p>
          <a:p>
            <a:pPr>
              <a:buFont typeface="Wingdings" panose="020B0604020202020204" pitchFamily="34" charset="0"/>
              <a:buChar char="Ø"/>
            </a:pPr>
            <a:r>
              <a:rPr lang="en-US" sz="2000">
                <a:latin typeface="Times New Roman"/>
                <a:ea typeface="+mn-lt"/>
                <a:cs typeface="+mn-lt"/>
              </a:rPr>
              <a:t>Generated images from EEG signals to develop computationally efficient and high </a:t>
            </a:r>
            <a:r>
              <a:rPr lang="en-US" sz="2000" err="1">
                <a:latin typeface="Times New Roman"/>
                <a:ea typeface="+mn-lt"/>
                <a:cs typeface="+mn-lt"/>
              </a:rPr>
              <a:t>performining</a:t>
            </a:r>
            <a:r>
              <a:rPr lang="en-US" sz="2000">
                <a:latin typeface="Times New Roman"/>
                <a:ea typeface="+mn-lt"/>
                <a:cs typeface="+mn-lt"/>
              </a:rPr>
              <a:t> CNN model.</a:t>
            </a:r>
            <a:endParaRPr lang="en-US" sz="2000">
              <a:latin typeface="Times New Roman"/>
              <a:ea typeface="Calibri" panose="020F0502020204030204"/>
              <a:cs typeface="Calibri" panose="020F0502020204030204"/>
            </a:endParaRPr>
          </a:p>
          <a:p>
            <a:pPr>
              <a:buFont typeface="Wingdings" panose="020B0604020202020204" pitchFamily="34" charset="0"/>
              <a:buChar char="Ø"/>
            </a:pPr>
            <a:r>
              <a:rPr lang="en-US" sz="2000">
                <a:latin typeface="Times New Roman"/>
                <a:ea typeface="+mn-lt"/>
                <a:cs typeface="+mn-lt"/>
              </a:rPr>
              <a:t>Data was split into sets for testing, training, and validation; 5-fold cross-validation was used to provide a reliable model evaluation.</a:t>
            </a:r>
            <a:endParaRPr lang="en-US" sz="2000">
              <a:latin typeface="Times New Roman"/>
              <a:ea typeface="Calibri" panose="020F0502020204030204"/>
              <a:cs typeface="Calibri" panose="020F0502020204030204"/>
            </a:endParaRPr>
          </a:p>
          <a:p>
            <a:pPr>
              <a:buFont typeface="Wingdings" panose="020B0604020202020204" pitchFamily="34" charset="0"/>
              <a:buChar char="Ø"/>
            </a:pPr>
            <a:r>
              <a:rPr lang="en-US" sz="2000">
                <a:latin typeface="Times New Roman"/>
                <a:ea typeface="+mn-lt"/>
                <a:cs typeface="+mn-lt"/>
              </a:rPr>
              <a:t>Accuracy, F1 Score, and AUC are used to measure performance and </a:t>
            </a:r>
            <a:r>
              <a:rPr lang="en-US" sz="2000" err="1">
                <a:latin typeface="Times New Roman"/>
                <a:ea typeface="+mn-lt"/>
                <a:cs typeface="+mn-lt"/>
              </a:rPr>
              <a:t>analyse</a:t>
            </a:r>
            <a:r>
              <a:rPr lang="en-US" sz="2000">
                <a:latin typeface="Times New Roman"/>
                <a:ea typeface="+mn-lt"/>
                <a:cs typeface="+mn-lt"/>
              </a:rPr>
              <a:t> the CNN models' predictive power.</a:t>
            </a:r>
            <a:endParaRPr lang="en-US" sz="2000">
              <a:latin typeface="Times New Roman"/>
              <a:ea typeface="Calibri" panose="020F0502020204030204"/>
              <a:cs typeface="Calibri" panose="020F0502020204030204"/>
            </a:endParaRPr>
          </a:p>
          <a:p>
            <a:pPr>
              <a:buFont typeface="Wingdings" panose="020B0604020202020204" pitchFamily="34" charset="0"/>
              <a:buChar char="Ø"/>
            </a:pPr>
            <a:endParaRPr lang="en-US" sz="2000">
              <a:latin typeface="Times New Roman"/>
              <a:ea typeface="Calibri" panose="020F0502020204030204"/>
              <a:cs typeface="Calibri" panose="020F0502020204030204"/>
            </a:endParaRPr>
          </a:p>
          <a:p>
            <a:pPr>
              <a:buFont typeface="Wingdings" panose="020B0604020202020204" pitchFamily="34" charset="0"/>
              <a:buChar char="Ø"/>
            </a:pPr>
            <a:endParaRPr lang="en-US" sz="2000">
              <a:latin typeface="Times New Roman"/>
              <a:ea typeface="Calibri" panose="020F0502020204030204"/>
              <a:cs typeface="Calibri" panose="020F0502020204030204"/>
            </a:endParaRPr>
          </a:p>
        </p:txBody>
      </p:sp>
      <p:sp>
        <p:nvSpPr>
          <p:cNvPr id="4" name="Slide Number Placeholder 3">
            <a:extLst>
              <a:ext uri="{FF2B5EF4-FFF2-40B4-BE49-F238E27FC236}">
                <a16:creationId xmlns:a16="http://schemas.microsoft.com/office/drawing/2014/main" id="{436F7CBB-01EF-0B80-673B-041A01BFE75A}"/>
              </a:ext>
            </a:extLst>
          </p:cNvPr>
          <p:cNvSpPr>
            <a:spLocks noGrp="1"/>
          </p:cNvSpPr>
          <p:nvPr>
            <p:ph type="sldNum" sz="quarter" idx="12"/>
          </p:nvPr>
        </p:nvSpPr>
        <p:spPr/>
        <p:txBody>
          <a:bodyPr/>
          <a:lstStyle/>
          <a:p>
            <a:fld id="{F860F34E-4A79-A240-AEA8-3E29BB228B1B}" type="slidenum">
              <a:rPr lang="en-US" smtClean="0"/>
              <a:t>15</a:t>
            </a:fld>
            <a:endParaRPr lang="en-US"/>
          </a:p>
        </p:txBody>
      </p:sp>
    </p:spTree>
    <p:extLst>
      <p:ext uri="{BB962C8B-B14F-4D97-AF65-F5344CB8AC3E}">
        <p14:creationId xmlns:p14="http://schemas.microsoft.com/office/powerpoint/2010/main" val="2532774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16</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 Model Description</a:t>
            </a:r>
          </a:p>
          <a:p>
            <a:endParaRPr lang="en-US" b="1">
              <a:solidFill>
                <a:srgbClr val="079418"/>
              </a:solidFill>
              <a:ea typeface="Calibri Light"/>
              <a:cs typeface="Calibri Light"/>
            </a:endParaRPr>
          </a:p>
        </p:txBody>
      </p:sp>
      <p:sp>
        <p:nvSpPr>
          <p:cNvPr id="3" name="TextBox 2">
            <a:extLst>
              <a:ext uri="{FF2B5EF4-FFF2-40B4-BE49-F238E27FC236}">
                <a16:creationId xmlns:a16="http://schemas.microsoft.com/office/drawing/2014/main" id="{5BD23FF2-2D00-CD39-51AE-57B85031816F}"/>
              </a:ext>
            </a:extLst>
          </p:cNvPr>
          <p:cNvSpPr txBox="1"/>
          <p:nvPr/>
        </p:nvSpPr>
        <p:spPr>
          <a:xfrm>
            <a:off x="914400" y="1121664"/>
            <a:ext cx="10143744"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a:latin typeface="Times New Roman"/>
                <a:ea typeface="+mn-lt"/>
                <a:cs typeface="+mn-lt"/>
              </a:rPr>
              <a:t>Our CNN model consists of:</a:t>
            </a:r>
            <a:endParaRPr lang="en-US" sz="2000">
              <a:latin typeface="Times New Roman"/>
              <a:ea typeface="Calibri"/>
              <a:cs typeface="Calibri"/>
            </a:endParaRPr>
          </a:p>
          <a:p>
            <a:pPr algn="just"/>
            <a:endParaRPr lang="en-US" sz="2000">
              <a:latin typeface="Times New Roman"/>
              <a:ea typeface="+mn-lt"/>
              <a:cs typeface="+mn-lt"/>
            </a:endParaRPr>
          </a:p>
          <a:p>
            <a:pPr marL="342900" indent="-342900" algn="just">
              <a:buFont typeface="Wingdings"/>
              <a:buChar char="Ø"/>
            </a:pPr>
            <a:r>
              <a:rPr lang="en-US" sz="2000">
                <a:latin typeface="Times New Roman"/>
                <a:ea typeface="+mn-lt"/>
                <a:cs typeface="+mn-lt"/>
              </a:rPr>
              <a:t>Four convolutional layers with ReLU activation functions. Each convolutional layer is followed by batch normalization for regularization. Filter sizes of 4, 6, 8, and 12, respectively, with kernel sizes of (3, 3).</a:t>
            </a:r>
            <a:endParaRPr lang="en-US" sz="2000">
              <a:latin typeface="Times New Roman"/>
              <a:ea typeface="Calibri"/>
              <a:cs typeface="Calibri"/>
            </a:endParaRPr>
          </a:p>
          <a:p>
            <a:pPr algn="just"/>
            <a:endParaRPr lang="en-US" sz="2000">
              <a:latin typeface="Times New Roman"/>
              <a:ea typeface="+mn-lt"/>
              <a:cs typeface="+mn-lt"/>
            </a:endParaRPr>
          </a:p>
          <a:p>
            <a:pPr marL="342900" indent="-342900" algn="just">
              <a:buFont typeface="Wingdings"/>
              <a:buChar char="Ø"/>
            </a:pPr>
            <a:r>
              <a:rPr lang="en-US" sz="2000">
                <a:latin typeface="Times New Roman"/>
                <a:ea typeface="+mn-lt"/>
                <a:cs typeface="+mn-lt"/>
              </a:rPr>
              <a:t>A dropout layer with a dropout rate of 0.25 to prevent overfitting is followed by a dense output layer with a sigmoid activation function for binary classification.</a:t>
            </a:r>
          </a:p>
          <a:p>
            <a:pPr algn="just">
              <a:buFont typeface="Arial"/>
              <a:buChar char="•"/>
            </a:pPr>
            <a:endParaRPr lang="en-US" sz="2000">
              <a:latin typeface="Times New Roman"/>
              <a:cs typeface="Times New Roman"/>
            </a:endParaRPr>
          </a:p>
          <a:p>
            <a:pPr marL="342900" indent="-342900" algn="just">
              <a:buFont typeface="Wingdings"/>
              <a:buChar char="Ø"/>
            </a:pPr>
            <a:r>
              <a:rPr lang="en-US" sz="2000">
                <a:latin typeface="Times New Roman"/>
                <a:ea typeface="+mn-lt"/>
                <a:cs typeface="+mn-lt"/>
              </a:rPr>
              <a:t>The model employs the Adam optimizer with a learning rate set to 0.0001, utilizes binary cross-entropy loss function during training, and incorporates early stopping with a patience of 3 for regularization.</a:t>
            </a:r>
          </a:p>
        </p:txBody>
      </p:sp>
    </p:spTree>
    <p:extLst>
      <p:ext uri="{BB962C8B-B14F-4D97-AF65-F5344CB8AC3E}">
        <p14:creationId xmlns:p14="http://schemas.microsoft.com/office/powerpoint/2010/main" val="34037642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17</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1026379" y="140535"/>
            <a:ext cx="10677965" cy="754769"/>
          </a:xfrm>
        </p:spPr>
        <p:txBody>
          <a:bodyPr vert="horz" lIns="91440" tIns="45720" rIns="91440" bIns="45720" rtlCol="0" anchor="t">
            <a:normAutofit/>
          </a:bodyPr>
          <a:lstStyle/>
          <a:p>
            <a:pPr algn="ctr">
              <a:spcBef>
                <a:spcPts val="1000"/>
              </a:spcBef>
            </a:pPr>
            <a:r>
              <a:rPr lang="en-US" b="1">
                <a:solidFill>
                  <a:srgbClr val="00A651"/>
                </a:solidFill>
                <a:latin typeface="Times New Roman"/>
                <a:ea typeface="Calibri Light"/>
                <a:cs typeface="Times New Roman"/>
              </a:rPr>
              <a:t>Data Analysis and Data Visualization</a:t>
            </a:r>
            <a:endParaRPr lang="en-US">
              <a:latin typeface="Times New Roman"/>
              <a:cs typeface="Times New Roman"/>
            </a:endParaRPr>
          </a:p>
          <a:p>
            <a:pPr algn="ctr"/>
            <a:endParaRPr lang="en-US" b="1">
              <a:solidFill>
                <a:srgbClr val="079418"/>
              </a:solidFill>
              <a:latin typeface="Times New Roman"/>
              <a:ea typeface="Calibri Light"/>
              <a:cs typeface="Calibri Light"/>
            </a:endParaRPr>
          </a:p>
        </p:txBody>
      </p:sp>
      <p:pic>
        <p:nvPicPr>
          <p:cNvPr id="3" name="Picture 2" descr="A blue background with white lines&#10;&#10;Description automatically generated">
            <a:extLst>
              <a:ext uri="{FF2B5EF4-FFF2-40B4-BE49-F238E27FC236}">
                <a16:creationId xmlns:a16="http://schemas.microsoft.com/office/drawing/2014/main" id="{F33B35AA-1FD1-EBA0-5CA9-DCD0EA569C4C}"/>
              </a:ext>
            </a:extLst>
          </p:cNvPr>
          <p:cNvPicPr>
            <a:picLocks noChangeAspect="1"/>
          </p:cNvPicPr>
          <p:nvPr/>
        </p:nvPicPr>
        <p:blipFill rotWithShape="1">
          <a:blip r:embed="rId5"/>
          <a:srcRect l="13257" t="6587" r="9051" b="10423"/>
          <a:stretch/>
        </p:blipFill>
        <p:spPr>
          <a:xfrm>
            <a:off x="5267817" y="1343029"/>
            <a:ext cx="1373680" cy="1110158"/>
          </a:xfrm>
          <a:prstGeom prst="rect">
            <a:avLst/>
          </a:prstGeom>
        </p:spPr>
      </p:pic>
      <p:pic>
        <p:nvPicPr>
          <p:cNvPr id="4" name="Picture 3">
            <a:extLst>
              <a:ext uri="{FF2B5EF4-FFF2-40B4-BE49-F238E27FC236}">
                <a16:creationId xmlns:a16="http://schemas.microsoft.com/office/drawing/2014/main" id="{1A0B24C8-BA67-FC7E-4CC3-3554DAA73D48}"/>
              </a:ext>
            </a:extLst>
          </p:cNvPr>
          <p:cNvPicPr>
            <a:picLocks noChangeAspect="1"/>
          </p:cNvPicPr>
          <p:nvPr/>
        </p:nvPicPr>
        <p:blipFill rotWithShape="1">
          <a:blip r:embed="rId6"/>
          <a:srcRect l="11847" t="7943" r="10650" b="13642"/>
          <a:stretch/>
        </p:blipFill>
        <p:spPr>
          <a:xfrm>
            <a:off x="8390921" y="1450154"/>
            <a:ext cx="1380299" cy="1016012"/>
          </a:xfrm>
          <a:prstGeom prst="rect">
            <a:avLst/>
          </a:prstGeom>
        </p:spPr>
      </p:pic>
      <p:sp>
        <p:nvSpPr>
          <p:cNvPr id="5" name="TextBox 4">
            <a:extLst>
              <a:ext uri="{FF2B5EF4-FFF2-40B4-BE49-F238E27FC236}">
                <a16:creationId xmlns:a16="http://schemas.microsoft.com/office/drawing/2014/main" id="{FC9419C9-3C5C-78C0-1F2D-27957AF73B73}"/>
              </a:ext>
            </a:extLst>
          </p:cNvPr>
          <p:cNvSpPr txBox="1"/>
          <p:nvPr/>
        </p:nvSpPr>
        <p:spPr>
          <a:xfrm>
            <a:off x="4824983" y="884802"/>
            <a:ext cx="225961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latin typeface="Times New Roman"/>
                <a:ea typeface="Calibri"/>
                <a:cs typeface="Calibri"/>
              </a:rPr>
              <a:t>Responders</a:t>
            </a:r>
          </a:p>
        </p:txBody>
      </p:sp>
      <p:pic>
        <p:nvPicPr>
          <p:cNvPr id="6" name="Picture 5">
            <a:extLst>
              <a:ext uri="{FF2B5EF4-FFF2-40B4-BE49-F238E27FC236}">
                <a16:creationId xmlns:a16="http://schemas.microsoft.com/office/drawing/2014/main" id="{56313024-3B23-DB28-50C8-555555E9A3D4}"/>
              </a:ext>
            </a:extLst>
          </p:cNvPr>
          <p:cNvPicPr>
            <a:picLocks noChangeAspect="1"/>
          </p:cNvPicPr>
          <p:nvPr/>
        </p:nvPicPr>
        <p:blipFill rotWithShape="1">
          <a:blip r:embed="rId7"/>
          <a:srcRect l="13146" t="7367" r="8936" b="10557"/>
          <a:stretch/>
        </p:blipFill>
        <p:spPr>
          <a:xfrm>
            <a:off x="5219698" y="2947336"/>
            <a:ext cx="1379429" cy="1078283"/>
          </a:xfrm>
          <a:prstGeom prst="rect">
            <a:avLst/>
          </a:prstGeom>
        </p:spPr>
      </p:pic>
      <p:sp>
        <p:nvSpPr>
          <p:cNvPr id="7" name="TextBox 6">
            <a:extLst>
              <a:ext uri="{FF2B5EF4-FFF2-40B4-BE49-F238E27FC236}">
                <a16:creationId xmlns:a16="http://schemas.microsoft.com/office/drawing/2014/main" id="{92872B0F-776B-9D20-EC31-A78427BD83F2}"/>
              </a:ext>
            </a:extLst>
          </p:cNvPr>
          <p:cNvSpPr txBox="1"/>
          <p:nvPr/>
        </p:nvSpPr>
        <p:spPr>
          <a:xfrm>
            <a:off x="8049286" y="881674"/>
            <a:ext cx="20614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latin typeface="Times New Roman"/>
                <a:ea typeface="Calibri"/>
                <a:cs typeface="Times New Roman"/>
              </a:rPr>
              <a:t>Non-Responders</a:t>
            </a:r>
          </a:p>
        </p:txBody>
      </p:sp>
      <p:pic>
        <p:nvPicPr>
          <p:cNvPr id="8" name="Picture 7">
            <a:extLst>
              <a:ext uri="{FF2B5EF4-FFF2-40B4-BE49-F238E27FC236}">
                <a16:creationId xmlns:a16="http://schemas.microsoft.com/office/drawing/2014/main" id="{8104AA62-91DF-5D16-F00D-A5D4762779C8}"/>
              </a:ext>
            </a:extLst>
          </p:cNvPr>
          <p:cNvPicPr>
            <a:picLocks noChangeAspect="1"/>
          </p:cNvPicPr>
          <p:nvPr/>
        </p:nvPicPr>
        <p:blipFill rotWithShape="1">
          <a:blip r:embed="rId8"/>
          <a:srcRect l="12634" t="7229" r="10286" b="14458"/>
          <a:stretch/>
        </p:blipFill>
        <p:spPr>
          <a:xfrm>
            <a:off x="8388817" y="3027547"/>
            <a:ext cx="1376234" cy="1000074"/>
          </a:xfrm>
          <a:prstGeom prst="rect">
            <a:avLst/>
          </a:prstGeom>
        </p:spPr>
      </p:pic>
      <p:pic>
        <p:nvPicPr>
          <p:cNvPr id="9" name="Picture 8">
            <a:extLst>
              <a:ext uri="{FF2B5EF4-FFF2-40B4-BE49-F238E27FC236}">
                <a16:creationId xmlns:a16="http://schemas.microsoft.com/office/drawing/2014/main" id="{004E58C7-CF9E-3F1D-790F-3B04DB32D4F1}"/>
              </a:ext>
            </a:extLst>
          </p:cNvPr>
          <p:cNvPicPr>
            <a:picLocks noChangeAspect="1"/>
          </p:cNvPicPr>
          <p:nvPr/>
        </p:nvPicPr>
        <p:blipFill rotWithShape="1">
          <a:blip r:embed="rId9"/>
          <a:srcRect l="14976" t="6984" r="9662" b="10159"/>
          <a:stretch/>
        </p:blipFill>
        <p:spPr>
          <a:xfrm>
            <a:off x="5218653" y="4558365"/>
            <a:ext cx="1372353" cy="1158655"/>
          </a:xfrm>
          <a:prstGeom prst="rect">
            <a:avLst/>
          </a:prstGeom>
        </p:spPr>
      </p:pic>
      <p:sp>
        <p:nvSpPr>
          <p:cNvPr id="10" name="TextBox 9">
            <a:extLst>
              <a:ext uri="{FF2B5EF4-FFF2-40B4-BE49-F238E27FC236}">
                <a16:creationId xmlns:a16="http://schemas.microsoft.com/office/drawing/2014/main" id="{51FAC8B4-5060-EFDE-FAE8-F67A4C577CA6}"/>
              </a:ext>
            </a:extLst>
          </p:cNvPr>
          <p:cNvSpPr txBox="1"/>
          <p:nvPr/>
        </p:nvSpPr>
        <p:spPr>
          <a:xfrm>
            <a:off x="1322672" y="898358"/>
            <a:ext cx="275844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Times New Roman"/>
                <a:ea typeface="Calibri"/>
                <a:cs typeface="Calibri"/>
              </a:rPr>
              <a:t>Time Frequency Method</a:t>
            </a:r>
            <a:endParaRPr lang="en-US" b="1">
              <a:latin typeface="Times New Roman"/>
              <a:cs typeface="Times New Roman"/>
            </a:endParaRPr>
          </a:p>
        </p:txBody>
      </p:sp>
      <p:pic>
        <p:nvPicPr>
          <p:cNvPr id="11" name="Picture 10" descr="A blue and yellow lines&#10;&#10;Description automatically generated">
            <a:extLst>
              <a:ext uri="{FF2B5EF4-FFF2-40B4-BE49-F238E27FC236}">
                <a16:creationId xmlns:a16="http://schemas.microsoft.com/office/drawing/2014/main" id="{7BFC1CFE-65ED-B7B7-1200-24E7826CFA28}"/>
              </a:ext>
            </a:extLst>
          </p:cNvPr>
          <p:cNvPicPr>
            <a:picLocks noChangeAspect="1"/>
          </p:cNvPicPr>
          <p:nvPr/>
        </p:nvPicPr>
        <p:blipFill rotWithShape="1">
          <a:blip r:embed="rId10"/>
          <a:srcRect l="12721" t="7393" r="9364" b="10232"/>
          <a:stretch/>
        </p:blipFill>
        <p:spPr>
          <a:xfrm>
            <a:off x="8377745" y="4558756"/>
            <a:ext cx="1400589" cy="1191544"/>
          </a:xfrm>
          <a:prstGeom prst="rect">
            <a:avLst/>
          </a:prstGeom>
        </p:spPr>
      </p:pic>
      <p:sp>
        <p:nvSpPr>
          <p:cNvPr id="13" name="TextBox 12">
            <a:extLst>
              <a:ext uri="{FF2B5EF4-FFF2-40B4-BE49-F238E27FC236}">
                <a16:creationId xmlns:a16="http://schemas.microsoft.com/office/drawing/2014/main" id="{FA416954-33B2-B853-585F-8BC06DBE2AAD}"/>
              </a:ext>
            </a:extLst>
          </p:cNvPr>
          <p:cNvSpPr txBox="1"/>
          <p:nvPr/>
        </p:nvSpPr>
        <p:spPr>
          <a:xfrm>
            <a:off x="1322671" y="1672790"/>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Times New Roman"/>
                <a:ea typeface="+mn-lt"/>
                <a:cs typeface="+mn-lt"/>
              </a:rPr>
              <a:t>Wavelet Synchro squeezing</a:t>
            </a:r>
            <a:endParaRPr lang="en-US">
              <a:latin typeface="Times New Roman"/>
              <a:cs typeface="Times New Roman"/>
            </a:endParaRPr>
          </a:p>
        </p:txBody>
      </p:sp>
      <p:sp>
        <p:nvSpPr>
          <p:cNvPr id="16" name="TextBox 15">
            <a:extLst>
              <a:ext uri="{FF2B5EF4-FFF2-40B4-BE49-F238E27FC236}">
                <a16:creationId xmlns:a16="http://schemas.microsoft.com/office/drawing/2014/main" id="{5245E31D-05DE-AB9A-75AB-579BDBED5B96}"/>
              </a:ext>
            </a:extLst>
          </p:cNvPr>
          <p:cNvSpPr txBox="1"/>
          <p:nvPr/>
        </p:nvSpPr>
        <p:spPr>
          <a:xfrm>
            <a:off x="1191607" y="3248525"/>
            <a:ext cx="288950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Times New Roman"/>
                <a:ea typeface="Calibri"/>
                <a:cs typeface="Calibri"/>
              </a:rPr>
              <a:t>Discrete Wavelet Transform</a:t>
            </a:r>
          </a:p>
        </p:txBody>
      </p:sp>
      <p:sp>
        <p:nvSpPr>
          <p:cNvPr id="17" name="TextBox 16">
            <a:extLst>
              <a:ext uri="{FF2B5EF4-FFF2-40B4-BE49-F238E27FC236}">
                <a16:creationId xmlns:a16="http://schemas.microsoft.com/office/drawing/2014/main" id="{3B59F116-2EDF-2E17-5C06-1EA44D4FE914}"/>
              </a:ext>
            </a:extLst>
          </p:cNvPr>
          <p:cNvSpPr txBox="1"/>
          <p:nvPr/>
        </p:nvSpPr>
        <p:spPr>
          <a:xfrm>
            <a:off x="1074821" y="4774532"/>
            <a:ext cx="32405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Times New Roman"/>
                <a:ea typeface="Calibri"/>
                <a:cs typeface="Calibri"/>
              </a:rPr>
              <a:t>Continuous Wavelet Transform</a:t>
            </a:r>
            <a:endParaRPr lang="en-US">
              <a:latin typeface="Times New Roman"/>
              <a:cs typeface="Times New Roman"/>
            </a:endParaRPr>
          </a:p>
        </p:txBody>
      </p:sp>
    </p:spTree>
    <p:extLst>
      <p:ext uri="{BB962C8B-B14F-4D97-AF65-F5344CB8AC3E}">
        <p14:creationId xmlns:p14="http://schemas.microsoft.com/office/powerpoint/2010/main" val="29402022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18</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a:normAutofit/>
          </a:bodyPr>
          <a:lstStyle/>
          <a:p>
            <a:pPr>
              <a:spcBef>
                <a:spcPts val="1000"/>
              </a:spcBef>
            </a:pPr>
            <a:r>
              <a:rPr lang="en-US" b="1">
                <a:solidFill>
                  <a:srgbClr val="00A651"/>
                </a:solidFill>
                <a:latin typeface="Times New Roman"/>
                <a:ea typeface="Calibri Light"/>
                <a:cs typeface="Times New Roman"/>
              </a:rPr>
              <a:t>Results</a:t>
            </a:r>
          </a:p>
          <a:p>
            <a:endParaRPr lang="en-US" b="1">
              <a:solidFill>
                <a:srgbClr val="079418"/>
              </a:solidFill>
              <a:ea typeface="Calibri Light"/>
              <a:cs typeface="Calibri Light"/>
            </a:endParaRPr>
          </a:p>
        </p:txBody>
      </p:sp>
      <p:pic>
        <p:nvPicPr>
          <p:cNvPr id="18" name="Picture 17" descr="A table with numbers and letters">
            <a:extLst>
              <a:ext uri="{FF2B5EF4-FFF2-40B4-BE49-F238E27FC236}">
                <a16:creationId xmlns:a16="http://schemas.microsoft.com/office/drawing/2014/main" id="{4445A004-66EB-F7EC-88FA-B316E75CE713}"/>
              </a:ext>
            </a:extLst>
          </p:cNvPr>
          <p:cNvPicPr>
            <a:picLocks noChangeAspect="1"/>
          </p:cNvPicPr>
          <p:nvPr/>
        </p:nvPicPr>
        <p:blipFill>
          <a:blip r:embed="rId5"/>
          <a:stretch>
            <a:fillRect/>
          </a:stretch>
        </p:blipFill>
        <p:spPr>
          <a:xfrm>
            <a:off x="1341522" y="1125993"/>
            <a:ext cx="8881310" cy="2033262"/>
          </a:xfrm>
          <a:prstGeom prst="rect">
            <a:avLst/>
          </a:prstGeom>
        </p:spPr>
      </p:pic>
      <p:sp>
        <p:nvSpPr>
          <p:cNvPr id="3" name="TextBox 2">
            <a:extLst>
              <a:ext uri="{FF2B5EF4-FFF2-40B4-BE49-F238E27FC236}">
                <a16:creationId xmlns:a16="http://schemas.microsoft.com/office/drawing/2014/main" id="{C9C3340D-2DF3-AF4E-095B-A900BB80211C}"/>
              </a:ext>
            </a:extLst>
          </p:cNvPr>
          <p:cNvSpPr txBox="1"/>
          <p:nvPr/>
        </p:nvSpPr>
        <p:spPr>
          <a:xfrm>
            <a:off x="1343526" y="3609473"/>
            <a:ext cx="9200147" cy="19082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Wingdings"/>
              <a:buChar char="Ø"/>
            </a:pPr>
            <a:r>
              <a:rPr lang="en-US" sz="2000">
                <a:latin typeface="Times New Roman"/>
                <a:ea typeface="+mn-lt"/>
                <a:cs typeface="+mn-lt"/>
              </a:rPr>
              <a:t>WSST excels in EEG signal extraction, achieving top accuracy of 98.89%, following with DWT with an accuracy of 92.89% and CWT with an accuracy of 87.74%.</a:t>
            </a:r>
            <a:endParaRPr lang="en-US" sz="2000">
              <a:latin typeface="Times New Roman"/>
              <a:ea typeface="Calibri" panose="020F0502020204030204"/>
              <a:cs typeface="Calibri" panose="020F0502020204030204"/>
            </a:endParaRPr>
          </a:p>
          <a:p>
            <a:pPr marL="285750" indent="-285750" algn="just">
              <a:buFont typeface="Wingdings"/>
              <a:buChar char="Ø"/>
            </a:pPr>
            <a:r>
              <a:rPr lang="en-US" sz="2000">
                <a:latin typeface="Times New Roman"/>
                <a:ea typeface="+mn-lt"/>
                <a:cs typeface="+mn-lt"/>
              </a:rPr>
              <a:t>From the above results we can conclude that WSST method is performing well when compared to CWT and DWT.</a:t>
            </a:r>
          </a:p>
          <a:p>
            <a:pPr algn="just"/>
            <a:endParaRPr lang="en-US">
              <a:ea typeface="Calibri" panose="020F0502020204030204"/>
              <a:cs typeface="Calibri" panose="020F0502020204030204"/>
            </a:endParaRPr>
          </a:p>
        </p:txBody>
      </p:sp>
    </p:spTree>
    <p:extLst>
      <p:ext uri="{BB962C8B-B14F-4D97-AF65-F5344CB8AC3E}">
        <p14:creationId xmlns:p14="http://schemas.microsoft.com/office/powerpoint/2010/main" val="124353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19</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a:normAutofit/>
          </a:bodyPr>
          <a:lstStyle/>
          <a:p>
            <a:pPr>
              <a:spcBef>
                <a:spcPts val="1000"/>
              </a:spcBef>
            </a:pPr>
            <a:r>
              <a:rPr lang="en-US" b="1">
                <a:solidFill>
                  <a:srgbClr val="00A651"/>
                </a:solidFill>
                <a:latin typeface="Times New Roman"/>
                <a:ea typeface="Calibri Light"/>
                <a:cs typeface="Times New Roman"/>
              </a:rPr>
              <a:t>Results</a:t>
            </a:r>
          </a:p>
          <a:p>
            <a:endParaRPr lang="en-US" b="1">
              <a:solidFill>
                <a:srgbClr val="079418"/>
              </a:solidFill>
              <a:ea typeface="Calibri Light"/>
              <a:cs typeface="Calibri Light"/>
            </a:endParaRPr>
          </a:p>
        </p:txBody>
      </p:sp>
      <p:pic>
        <p:nvPicPr>
          <p:cNvPr id="6" name="Picture 5">
            <a:extLst>
              <a:ext uri="{FF2B5EF4-FFF2-40B4-BE49-F238E27FC236}">
                <a16:creationId xmlns:a16="http://schemas.microsoft.com/office/drawing/2014/main" id="{AFD115DE-21A2-C5EA-0F90-3E7CAEB9D350}"/>
              </a:ext>
            </a:extLst>
          </p:cNvPr>
          <p:cNvPicPr>
            <a:picLocks noChangeAspect="1"/>
          </p:cNvPicPr>
          <p:nvPr/>
        </p:nvPicPr>
        <p:blipFill rotWithShape="1">
          <a:blip r:embed="rId5"/>
          <a:srcRect l="4545" t="23121" r="5192" b="22546"/>
          <a:stretch/>
        </p:blipFill>
        <p:spPr>
          <a:xfrm>
            <a:off x="5002570" y="384990"/>
            <a:ext cx="5112348" cy="17167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descr="A group of graphs on a white background&#10;&#10;Description automatically generated">
            <a:extLst>
              <a:ext uri="{FF2B5EF4-FFF2-40B4-BE49-F238E27FC236}">
                <a16:creationId xmlns:a16="http://schemas.microsoft.com/office/drawing/2014/main" id="{1991BEDF-3020-2006-3BD7-37C9367BA210}"/>
              </a:ext>
            </a:extLst>
          </p:cNvPr>
          <p:cNvPicPr>
            <a:picLocks noChangeAspect="1"/>
          </p:cNvPicPr>
          <p:nvPr/>
        </p:nvPicPr>
        <p:blipFill rotWithShape="1">
          <a:blip r:embed="rId6"/>
          <a:srcRect l="6200" t="23446" r="7106" b="21640"/>
          <a:stretch/>
        </p:blipFill>
        <p:spPr>
          <a:xfrm>
            <a:off x="5021820" y="2404984"/>
            <a:ext cx="5118411" cy="16620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descr="A group of graphs on a white background&#10;&#10;Description automatically generated">
            <a:extLst>
              <a:ext uri="{FF2B5EF4-FFF2-40B4-BE49-F238E27FC236}">
                <a16:creationId xmlns:a16="http://schemas.microsoft.com/office/drawing/2014/main" id="{65148C92-A0CE-A0F0-8693-7A81D5C3F6B1}"/>
              </a:ext>
            </a:extLst>
          </p:cNvPr>
          <p:cNvPicPr>
            <a:picLocks noChangeAspect="1"/>
          </p:cNvPicPr>
          <p:nvPr/>
        </p:nvPicPr>
        <p:blipFill rotWithShape="1">
          <a:blip r:embed="rId6"/>
          <a:srcRect l="6150" t="25245" r="7423" b="22139"/>
          <a:stretch/>
        </p:blipFill>
        <p:spPr>
          <a:xfrm>
            <a:off x="5018532" y="4312306"/>
            <a:ext cx="5114229" cy="17079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TextBox 8">
            <a:extLst>
              <a:ext uri="{FF2B5EF4-FFF2-40B4-BE49-F238E27FC236}">
                <a16:creationId xmlns:a16="http://schemas.microsoft.com/office/drawing/2014/main" id="{4F40DE2C-F0D8-8BC1-DE0A-913FDA5B19F1}"/>
              </a:ext>
            </a:extLst>
          </p:cNvPr>
          <p:cNvSpPr txBox="1"/>
          <p:nvPr/>
        </p:nvSpPr>
        <p:spPr>
          <a:xfrm>
            <a:off x="670145" y="1240999"/>
            <a:ext cx="315926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latin typeface="Times New Roman"/>
                <a:ea typeface="+mn-lt"/>
                <a:cs typeface="+mn-lt"/>
              </a:rPr>
              <a:t>Wavelet Synchrosqueezing</a:t>
            </a:r>
            <a:endParaRPr lang="en-US" sz="2000">
              <a:latin typeface="Times New Roman"/>
              <a:cs typeface="Times New Roman"/>
            </a:endParaRPr>
          </a:p>
        </p:txBody>
      </p:sp>
      <p:sp>
        <p:nvSpPr>
          <p:cNvPr id="10" name="TextBox 9">
            <a:extLst>
              <a:ext uri="{FF2B5EF4-FFF2-40B4-BE49-F238E27FC236}">
                <a16:creationId xmlns:a16="http://schemas.microsoft.com/office/drawing/2014/main" id="{38EB3657-CFBD-BEEA-F975-786EB203558C}"/>
              </a:ext>
            </a:extLst>
          </p:cNvPr>
          <p:cNvSpPr txBox="1"/>
          <p:nvPr/>
        </p:nvSpPr>
        <p:spPr>
          <a:xfrm>
            <a:off x="1030224" y="3043428"/>
            <a:ext cx="291388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imes New Roman"/>
              </a:rPr>
              <a:t>Discrete Wavelet Transform</a:t>
            </a:r>
            <a:r>
              <a:rPr lang="en-US">
                <a:latin typeface="Times New Roman"/>
                <a:cs typeface="Times New Roman"/>
              </a:rPr>
              <a:t>​</a:t>
            </a:r>
            <a:endParaRPr lang="en-US"/>
          </a:p>
        </p:txBody>
      </p:sp>
      <p:sp>
        <p:nvSpPr>
          <p:cNvPr id="11" name="TextBox 10">
            <a:extLst>
              <a:ext uri="{FF2B5EF4-FFF2-40B4-BE49-F238E27FC236}">
                <a16:creationId xmlns:a16="http://schemas.microsoft.com/office/drawing/2014/main" id="{FCD22508-ACAA-08C0-4294-1B58AF5B7083}"/>
              </a:ext>
            </a:extLst>
          </p:cNvPr>
          <p:cNvSpPr txBox="1"/>
          <p:nvPr/>
        </p:nvSpPr>
        <p:spPr>
          <a:xfrm>
            <a:off x="904935" y="4972812"/>
            <a:ext cx="380390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imes New Roman"/>
                <a:cs typeface="Times New Roman"/>
              </a:rPr>
              <a:t>Continuous Wavelet Transform​</a:t>
            </a:r>
            <a:endParaRPr lang="en-US"/>
          </a:p>
        </p:txBody>
      </p:sp>
    </p:spTree>
    <p:extLst>
      <p:ext uri="{BB962C8B-B14F-4D97-AF65-F5344CB8AC3E}">
        <p14:creationId xmlns:p14="http://schemas.microsoft.com/office/powerpoint/2010/main" val="1974047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8F09505-16A9-5F40-9BAF-3E022D3C2EAB}"/>
              </a:ext>
            </a:extLst>
          </p:cNvPr>
          <p:cNvSpPr/>
          <p:nvPr/>
        </p:nvSpPr>
        <p:spPr>
          <a:xfrm>
            <a:off x="0" y="1427867"/>
            <a:ext cx="12192000" cy="4005558"/>
          </a:xfrm>
          <a:prstGeom prst="rect">
            <a:avLst/>
          </a:prstGeom>
          <a:gradFill flip="none" rotWithShape="1">
            <a:gsLst>
              <a:gs pos="0">
                <a:srgbClr val="00A44E"/>
              </a:gs>
              <a:gs pos="100000">
                <a:srgbClr val="004A24"/>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2400" b="1">
              <a:solidFill>
                <a:srgbClr val="000000"/>
              </a:solidFill>
              <a:latin typeface="Times New Roman"/>
              <a:ea typeface="Calibri"/>
              <a:cs typeface="Times New Roman"/>
            </a:endParaRPr>
          </a:p>
        </p:txBody>
      </p:sp>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1996618" y="3202196"/>
            <a:ext cx="7706061" cy="1564819"/>
          </a:xfrm>
        </p:spPr>
        <p:txBody>
          <a:bodyPr vert="horz" lIns="91440" tIns="45720" rIns="91440" bIns="45720" rtlCol="0" anchor="t">
            <a:normAutofit/>
          </a:bodyPr>
          <a:lstStyle/>
          <a:p>
            <a:pPr marL="0" indent="0" algn="just">
              <a:lnSpc>
                <a:spcPct val="100000"/>
              </a:lnSpc>
              <a:spcBef>
                <a:spcPts val="1600"/>
              </a:spcBef>
              <a:buNone/>
            </a:pPr>
            <a:r>
              <a:rPr lang="en-US" sz="1400">
                <a:solidFill>
                  <a:schemeClr val="bg1"/>
                </a:solidFill>
                <a:latin typeface="Times New Roman"/>
                <a:cs typeface="Times New Roman"/>
              </a:rPr>
              <a:t>Our aim is to design a computationally efficient CNN model that demonstrates high performance on Major Depressive Disorder (MDD) EEG signal databases. This will be achieved through the exploration of various time-frequency methods, including Wavelet Synchro Squeezing (WSST), Continuous Wavelet Transform (CWT), and Discrete Wavelet Transform (DWT) to convert EEG signals into time-frequency images. Through this approach, the objective is to enhance the model's ability to accurately analyze EEG signals associated with MDD.</a:t>
            </a:r>
            <a:endParaRPr lang="en-US">
              <a:solidFill>
                <a:schemeClr val="bg1"/>
              </a:solidFill>
              <a:ea typeface="Calibri" panose="020F0502020204030204"/>
              <a:cs typeface="Calibri" panose="020F0502020204030204"/>
            </a:endParaRPr>
          </a:p>
          <a:p>
            <a:pPr marL="0" indent="0" algn="just">
              <a:lnSpc>
                <a:spcPct val="100000"/>
              </a:lnSpc>
              <a:spcBef>
                <a:spcPts val="1600"/>
              </a:spcBef>
              <a:buNone/>
            </a:pPr>
            <a:endParaRPr lang="en-US" sz="2400" b="1">
              <a:latin typeface="Times New Roman"/>
              <a:ea typeface="+mn-lt"/>
              <a:cs typeface="Times New Roman"/>
            </a:endParaRPr>
          </a:p>
          <a:p>
            <a:pPr algn="just">
              <a:buNone/>
            </a:pPr>
            <a:endParaRPr lang="en-US" sz="1500">
              <a:solidFill>
                <a:schemeClr val="bg1"/>
              </a:solidFill>
              <a:latin typeface="Times New Roman"/>
              <a:ea typeface="+mn-lt"/>
              <a:cs typeface="+mn-lt"/>
            </a:endParaRPr>
          </a:p>
        </p:txBody>
      </p:sp>
      <p:pic>
        <p:nvPicPr>
          <p:cNvPr id="7" name="Picture 6">
            <a:extLst>
              <a:ext uri="{FF2B5EF4-FFF2-40B4-BE49-F238E27FC236}">
                <a16:creationId xmlns:a16="http://schemas.microsoft.com/office/drawing/2014/main" id="{DFFC1D17-55AD-6C45-BF39-A59E65E2791E}"/>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0" name="Picture 9">
            <a:extLst>
              <a:ext uri="{FF2B5EF4-FFF2-40B4-BE49-F238E27FC236}">
                <a16:creationId xmlns:a16="http://schemas.microsoft.com/office/drawing/2014/main" id="{89B29CF7-7FFE-834F-A256-BC3C11FAF001}"/>
              </a:ext>
            </a:extLst>
          </p:cNvPr>
          <p:cNvPicPr>
            <a:picLocks noChangeAspect="1"/>
          </p:cNvPicPr>
          <p:nvPr/>
        </p:nvPicPr>
        <p:blipFill>
          <a:blip r:embed="rId3"/>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FE692014-46C0-4B98-BCEF-92C154242C2E}"/>
              </a:ext>
            </a:extLst>
          </p:cNvPr>
          <p:cNvSpPr>
            <a:spLocks noGrp="1"/>
          </p:cNvSpPr>
          <p:nvPr>
            <p:ph type="sldNum" sz="quarter" idx="12"/>
          </p:nvPr>
        </p:nvSpPr>
        <p:spPr/>
        <p:txBody>
          <a:bodyPr/>
          <a:lstStyle/>
          <a:p>
            <a:fld id="{F860F34E-4A79-A240-AEA8-3E29BB228B1B}" type="slidenum">
              <a:rPr lang="en-US" smtClean="0"/>
              <a:t>2</a:t>
            </a:fld>
            <a:endParaRPr lang="en-US"/>
          </a:p>
        </p:txBody>
      </p:sp>
      <p:sp>
        <p:nvSpPr>
          <p:cNvPr id="4" name="TextBox 3">
            <a:extLst>
              <a:ext uri="{FF2B5EF4-FFF2-40B4-BE49-F238E27FC236}">
                <a16:creationId xmlns:a16="http://schemas.microsoft.com/office/drawing/2014/main" id="{EAAD22C7-9E8F-D759-17AB-248EB87A348A}"/>
              </a:ext>
            </a:extLst>
          </p:cNvPr>
          <p:cNvSpPr txBox="1"/>
          <p:nvPr/>
        </p:nvSpPr>
        <p:spPr>
          <a:xfrm>
            <a:off x="1829842" y="1977430"/>
            <a:ext cx="7475621"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latin typeface="Times New Roman"/>
                <a:cs typeface="Times New Roman"/>
              </a:rPr>
              <a:t>Medication Outcome Prediction in Major Depressive Disorder through Custom CNN</a:t>
            </a:r>
            <a:endParaRPr lang="en-US">
              <a:ea typeface="Calibri" panose="020F0502020204030204"/>
              <a:cs typeface="Calibri" panose="020F0502020204030204"/>
            </a:endParaRPr>
          </a:p>
        </p:txBody>
      </p:sp>
    </p:spTree>
    <p:extLst>
      <p:ext uri="{BB962C8B-B14F-4D97-AF65-F5344CB8AC3E}">
        <p14:creationId xmlns:p14="http://schemas.microsoft.com/office/powerpoint/2010/main" val="12787551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20</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Results</a:t>
            </a:r>
          </a:p>
          <a:p>
            <a:endParaRPr lang="en-US" b="1">
              <a:solidFill>
                <a:srgbClr val="079418"/>
              </a:solidFill>
              <a:ea typeface="Calibri Light"/>
              <a:cs typeface="Calibri Light"/>
            </a:endParaRPr>
          </a:p>
        </p:txBody>
      </p:sp>
      <p:sp>
        <p:nvSpPr>
          <p:cNvPr id="3" name="TextBox 2">
            <a:extLst>
              <a:ext uri="{FF2B5EF4-FFF2-40B4-BE49-F238E27FC236}">
                <a16:creationId xmlns:a16="http://schemas.microsoft.com/office/drawing/2014/main" id="{F156D659-BE0A-4E70-0A4D-6994ADDFE7C6}"/>
              </a:ext>
            </a:extLst>
          </p:cNvPr>
          <p:cNvSpPr txBox="1"/>
          <p:nvPr/>
        </p:nvSpPr>
        <p:spPr>
          <a:xfrm>
            <a:off x="1019298" y="917672"/>
            <a:ext cx="1033913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a:latin typeface="Times New Roman"/>
                <a:cs typeface="Times New Roman"/>
              </a:rPr>
              <a:t>Comparison with related works</a:t>
            </a:r>
            <a:endParaRPr lang="en-US"/>
          </a:p>
        </p:txBody>
      </p:sp>
      <p:graphicFrame>
        <p:nvGraphicFramePr>
          <p:cNvPr id="4" name="Table 3">
            <a:extLst>
              <a:ext uri="{FF2B5EF4-FFF2-40B4-BE49-F238E27FC236}">
                <a16:creationId xmlns:a16="http://schemas.microsoft.com/office/drawing/2014/main" id="{E651C18E-A39D-82D0-E4A4-FD35950D0726}"/>
              </a:ext>
            </a:extLst>
          </p:cNvPr>
          <p:cNvGraphicFramePr>
            <a:graphicFrameLocks noGrp="1"/>
          </p:cNvGraphicFramePr>
          <p:nvPr>
            <p:extLst>
              <p:ext uri="{D42A27DB-BD31-4B8C-83A1-F6EECF244321}">
                <p14:modId xmlns:p14="http://schemas.microsoft.com/office/powerpoint/2010/main" val="2651796137"/>
              </p:ext>
            </p:extLst>
          </p:nvPr>
        </p:nvGraphicFramePr>
        <p:xfrm>
          <a:off x="3203359" y="1553592"/>
          <a:ext cx="5795986" cy="4147889"/>
        </p:xfrm>
        <a:graphic>
          <a:graphicData uri="http://schemas.openxmlformats.org/drawingml/2006/table">
            <a:tbl>
              <a:tblPr firstRow="1" bandRow="1">
                <a:tableStyleId>{5C22544A-7EE6-4342-B048-85BDC9FD1C3A}</a:tableStyleId>
              </a:tblPr>
              <a:tblGrid>
                <a:gridCol w="2101048">
                  <a:extLst>
                    <a:ext uri="{9D8B030D-6E8A-4147-A177-3AD203B41FA5}">
                      <a16:colId xmlns:a16="http://schemas.microsoft.com/office/drawing/2014/main" val="692793058"/>
                    </a:ext>
                  </a:extLst>
                </a:gridCol>
                <a:gridCol w="1847469">
                  <a:extLst>
                    <a:ext uri="{9D8B030D-6E8A-4147-A177-3AD203B41FA5}">
                      <a16:colId xmlns:a16="http://schemas.microsoft.com/office/drawing/2014/main" val="2747992952"/>
                    </a:ext>
                  </a:extLst>
                </a:gridCol>
                <a:gridCol w="1847469">
                  <a:extLst>
                    <a:ext uri="{9D8B030D-6E8A-4147-A177-3AD203B41FA5}">
                      <a16:colId xmlns:a16="http://schemas.microsoft.com/office/drawing/2014/main" val="2546760523"/>
                    </a:ext>
                  </a:extLst>
                </a:gridCol>
              </a:tblGrid>
              <a:tr h="306378">
                <a:tc>
                  <a:txBody>
                    <a:bodyPr/>
                    <a:lstStyle/>
                    <a:p>
                      <a:pPr algn="ctr"/>
                      <a:r>
                        <a:rPr lang="en-US" sz="1600">
                          <a:latin typeface="Times New Roman"/>
                        </a:rPr>
                        <a:t>Study</a:t>
                      </a:r>
                    </a:p>
                  </a:txBody>
                  <a:tcPr anchor="ctr"/>
                </a:tc>
                <a:tc>
                  <a:txBody>
                    <a:bodyPr/>
                    <a:lstStyle/>
                    <a:p>
                      <a:pPr algn="ctr"/>
                      <a:r>
                        <a:rPr lang="en-US" sz="1600">
                          <a:latin typeface="Times New Roman"/>
                        </a:rPr>
                        <a:t>Methods</a:t>
                      </a:r>
                    </a:p>
                  </a:txBody>
                  <a:tcPr anchor="ctr"/>
                </a:tc>
                <a:tc>
                  <a:txBody>
                    <a:bodyPr/>
                    <a:lstStyle/>
                    <a:p>
                      <a:pPr algn="ctr"/>
                      <a:r>
                        <a:rPr lang="en-US" sz="1600">
                          <a:latin typeface="Times New Roman"/>
                        </a:rPr>
                        <a:t>Results</a:t>
                      </a:r>
                    </a:p>
                  </a:txBody>
                  <a:tcPr anchor="ctr"/>
                </a:tc>
                <a:extLst>
                  <a:ext uri="{0D108BD9-81ED-4DB2-BD59-A6C34878D82A}">
                    <a16:rowId xmlns:a16="http://schemas.microsoft.com/office/drawing/2014/main" val="2698921247"/>
                  </a:ext>
                </a:extLst>
              </a:tr>
              <a:tr h="468077">
                <a:tc>
                  <a:txBody>
                    <a:bodyPr/>
                    <a:lstStyle/>
                    <a:p>
                      <a:pPr lvl="0" algn="ctr">
                        <a:buNone/>
                      </a:pPr>
                      <a:r>
                        <a:rPr lang="en-US" sz="1600">
                          <a:latin typeface="Times New Roman"/>
                        </a:rPr>
                        <a:t>Mumtaz et al, 2017</a:t>
                      </a:r>
                    </a:p>
                  </a:txBody>
                  <a:tcPr anchor="ctr"/>
                </a:tc>
                <a:tc>
                  <a:txBody>
                    <a:bodyPr/>
                    <a:lstStyle/>
                    <a:p>
                      <a:pPr algn="ctr"/>
                      <a:r>
                        <a:rPr lang="en-US" sz="1600">
                          <a:latin typeface="Times New Roman"/>
                        </a:rPr>
                        <a:t>Machine Learning</a:t>
                      </a:r>
                    </a:p>
                  </a:txBody>
                  <a:tcPr anchor="ctr"/>
                </a:tc>
                <a:tc>
                  <a:txBody>
                    <a:bodyPr/>
                    <a:lstStyle/>
                    <a:p>
                      <a:pPr algn="ctr"/>
                      <a:r>
                        <a:rPr lang="en-US" sz="1600">
                          <a:latin typeface="Times New Roman"/>
                        </a:rPr>
                        <a:t>ACC = 91.6%</a:t>
                      </a:r>
                    </a:p>
                  </a:txBody>
                  <a:tcPr anchor="ctr"/>
                </a:tc>
                <a:extLst>
                  <a:ext uri="{0D108BD9-81ED-4DB2-BD59-A6C34878D82A}">
                    <a16:rowId xmlns:a16="http://schemas.microsoft.com/office/drawing/2014/main" val="1627506537"/>
                  </a:ext>
                </a:extLst>
              </a:tr>
              <a:tr h="672329">
                <a:tc>
                  <a:txBody>
                    <a:bodyPr/>
                    <a:lstStyle/>
                    <a:p>
                      <a:pPr lvl="0" algn="ctr">
                        <a:buNone/>
                      </a:pPr>
                      <a:r>
                        <a:rPr lang="en-US" sz="1600">
                          <a:latin typeface="Times New Roman"/>
                        </a:rPr>
                        <a:t>Mohsen Sadat Shahabi et al, 2021</a:t>
                      </a:r>
                      <a:endParaRPr lang="en-US"/>
                    </a:p>
                  </a:txBody>
                  <a:tcPr anchor="ctr"/>
                </a:tc>
                <a:tc>
                  <a:txBody>
                    <a:bodyPr/>
                    <a:lstStyle/>
                    <a:p>
                      <a:pPr algn="ctr"/>
                      <a:r>
                        <a:rPr lang="en-US" sz="1600">
                          <a:latin typeface="Times New Roman"/>
                        </a:rPr>
                        <a:t>Ensemble of CNN and TL models</a:t>
                      </a:r>
                    </a:p>
                  </a:txBody>
                  <a:tcPr anchor="ctr"/>
                </a:tc>
                <a:tc>
                  <a:txBody>
                    <a:bodyPr/>
                    <a:lstStyle/>
                    <a:p>
                      <a:pPr lvl="0" algn="ctr">
                        <a:buNone/>
                      </a:pPr>
                      <a:r>
                        <a:rPr lang="en-US" sz="1600">
                          <a:latin typeface="Times New Roman"/>
                        </a:rPr>
                        <a:t>ACC = 96.55%</a:t>
                      </a:r>
                    </a:p>
                  </a:txBody>
                  <a:tcPr anchor="ctr"/>
                </a:tc>
                <a:extLst>
                  <a:ext uri="{0D108BD9-81ED-4DB2-BD59-A6C34878D82A}">
                    <a16:rowId xmlns:a16="http://schemas.microsoft.com/office/drawing/2014/main" val="776164653"/>
                  </a:ext>
                </a:extLst>
              </a:tr>
              <a:tr h="672329">
                <a:tc>
                  <a:txBody>
                    <a:bodyPr/>
                    <a:lstStyle/>
                    <a:p>
                      <a:pPr algn="ctr"/>
                      <a:r>
                        <a:rPr lang="en-US" sz="1600">
                          <a:latin typeface="Times New Roman"/>
                        </a:rPr>
                        <a:t>Ahmad </a:t>
                      </a:r>
                      <a:r>
                        <a:rPr lang="en-US" sz="1600" err="1">
                          <a:latin typeface="Times New Roman"/>
                        </a:rPr>
                        <a:t>Shalbaf</a:t>
                      </a:r>
                      <a:r>
                        <a:rPr lang="en-US" sz="1600">
                          <a:latin typeface="Times New Roman"/>
                        </a:rPr>
                        <a:t> et al, 2022</a:t>
                      </a:r>
                    </a:p>
                  </a:txBody>
                  <a:tcPr anchor="ctr"/>
                </a:tc>
                <a:tc>
                  <a:txBody>
                    <a:bodyPr/>
                    <a:lstStyle/>
                    <a:p>
                      <a:pPr lvl="0" algn="ctr">
                        <a:buNone/>
                      </a:pPr>
                      <a:r>
                        <a:rPr lang="en-US" sz="1600" b="0" i="0" u="none" strike="noStrike" noProof="0">
                          <a:solidFill>
                            <a:srgbClr val="000000"/>
                          </a:solidFill>
                          <a:latin typeface="Times New Roman"/>
                        </a:rPr>
                        <a:t>Ensemble of TL and LSTM Attention</a:t>
                      </a:r>
                      <a:endParaRPr lang="en-US" sz="1600">
                        <a:latin typeface="Times New Roman"/>
                      </a:endParaRPr>
                    </a:p>
                  </a:txBody>
                  <a:tcPr anchor="ctr"/>
                </a:tc>
                <a:tc>
                  <a:txBody>
                    <a:bodyPr/>
                    <a:lstStyle/>
                    <a:p>
                      <a:pPr algn="ctr"/>
                      <a:r>
                        <a:rPr lang="en-US" sz="1600">
                          <a:latin typeface="Times New Roman"/>
                        </a:rPr>
                        <a:t>ACC = 98.21%</a:t>
                      </a:r>
                    </a:p>
                  </a:txBody>
                  <a:tcPr anchor="ctr"/>
                </a:tc>
                <a:extLst>
                  <a:ext uri="{0D108BD9-81ED-4DB2-BD59-A6C34878D82A}">
                    <a16:rowId xmlns:a16="http://schemas.microsoft.com/office/drawing/2014/main" val="3840653959"/>
                  </a:ext>
                </a:extLst>
              </a:tr>
              <a:tr h="691815">
                <a:tc>
                  <a:txBody>
                    <a:bodyPr/>
                    <a:lstStyle/>
                    <a:p>
                      <a:pPr lvl="0" algn="ctr">
                        <a:buNone/>
                      </a:pPr>
                      <a:r>
                        <a:rPr lang="en-US" sz="1600" b="0" i="0" u="none" strike="noStrike" noProof="0">
                          <a:solidFill>
                            <a:srgbClr val="222222"/>
                          </a:solidFill>
                          <a:latin typeface="Times New Roman"/>
                        </a:rPr>
                        <a:t>Behrouz </a:t>
                      </a:r>
                      <a:r>
                        <a:rPr lang="en-US" sz="1600" b="0" i="0" u="none" strike="noStrike" noProof="0" err="1">
                          <a:solidFill>
                            <a:srgbClr val="222222"/>
                          </a:solidFill>
                          <a:latin typeface="Times New Roman"/>
                        </a:rPr>
                        <a:t>Nobakhsh</a:t>
                      </a:r>
                      <a:r>
                        <a:rPr lang="en-US" sz="1600" b="0" i="0" u="none" strike="noStrike" noProof="0">
                          <a:solidFill>
                            <a:srgbClr val="222222"/>
                          </a:solidFill>
                          <a:latin typeface="Times New Roman"/>
                        </a:rPr>
                        <a:t> et al, 2022</a:t>
                      </a:r>
                    </a:p>
                  </a:txBody>
                  <a:tcPr anchor="ctr"/>
                </a:tc>
                <a:tc>
                  <a:txBody>
                    <a:bodyPr/>
                    <a:lstStyle/>
                    <a:p>
                      <a:pPr lvl="0" algn="ctr">
                        <a:buNone/>
                      </a:pPr>
                      <a:r>
                        <a:rPr lang="en-US" sz="1600" b="0" i="0" u="none" strike="noStrike" noProof="0">
                          <a:solidFill>
                            <a:srgbClr val="000000"/>
                          </a:solidFill>
                          <a:latin typeface="Times New Roman"/>
                        </a:rPr>
                        <a:t>Machine Learning</a:t>
                      </a:r>
                      <a:endParaRPr lang="en-US"/>
                    </a:p>
                  </a:txBody>
                  <a:tcPr anchor="ctr"/>
                </a:tc>
                <a:tc>
                  <a:txBody>
                    <a:bodyPr/>
                    <a:lstStyle/>
                    <a:p>
                      <a:pPr lvl="0" algn="ctr">
                        <a:buNone/>
                      </a:pPr>
                      <a:r>
                        <a:rPr lang="en-US" sz="1600" b="0" i="0" u="none" strike="noStrike" noProof="0">
                          <a:solidFill>
                            <a:srgbClr val="000000"/>
                          </a:solidFill>
                          <a:latin typeface="Times New Roman"/>
                        </a:rPr>
                        <a:t>ACC = 89.6%</a:t>
                      </a:r>
                      <a:endParaRPr lang="en-US"/>
                    </a:p>
                  </a:txBody>
                  <a:tcPr anchor="ctr"/>
                </a:tc>
                <a:extLst>
                  <a:ext uri="{0D108BD9-81ED-4DB2-BD59-A6C34878D82A}">
                    <a16:rowId xmlns:a16="http://schemas.microsoft.com/office/drawing/2014/main" val="927043524"/>
                  </a:ext>
                </a:extLst>
              </a:tr>
              <a:tr h="485099">
                <a:tc>
                  <a:txBody>
                    <a:bodyPr/>
                    <a:lstStyle/>
                    <a:p>
                      <a:pPr lvl="0" algn="ctr">
                        <a:buNone/>
                      </a:pPr>
                      <a:r>
                        <a:rPr lang="en-US" sz="1600" b="0" i="0" u="none" strike="noStrike" noProof="0">
                          <a:solidFill>
                            <a:srgbClr val="000000"/>
                          </a:solidFill>
                          <a:latin typeface="Times New Roman"/>
                        </a:rPr>
                        <a:t>Reza Kazemi et al, 2023</a:t>
                      </a:r>
                      <a:endParaRPr lang="en-US" sz="1600" b="0" i="0" u="none" strike="noStrike" noProof="0">
                        <a:solidFill>
                          <a:srgbClr val="222222"/>
                        </a:solidFill>
                        <a:latin typeface="Times New Roman"/>
                      </a:endParaRPr>
                    </a:p>
                  </a:txBody>
                  <a:tcPr anchor="ctr"/>
                </a:tc>
                <a:tc>
                  <a:txBody>
                    <a:bodyPr/>
                    <a:lstStyle/>
                    <a:p>
                      <a:pPr lvl="0" algn="ctr">
                        <a:buNone/>
                      </a:pPr>
                      <a:r>
                        <a:rPr lang="en-US" sz="1600" b="0" i="0" u="none" strike="noStrike" noProof="0">
                          <a:solidFill>
                            <a:srgbClr val="000000"/>
                          </a:solidFill>
                          <a:latin typeface="Times New Roman"/>
                        </a:rPr>
                        <a:t>Ensemble of TL and BLSTM Attention</a:t>
                      </a:r>
                      <a:endParaRPr lang="en-US" sz="1600">
                        <a:latin typeface="Times New Roman"/>
                      </a:endParaRPr>
                    </a:p>
                  </a:txBody>
                  <a:tcPr anchor="ctr"/>
                </a:tc>
                <a:tc>
                  <a:txBody>
                    <a:bodyPr/>
                    <a:lstStyle/>
                    <a:p>
                      <a:pPr lvl="0" algn="ctr">
                        <a:buNone/>
                      </a:pPr>
                      <a:r>
                        <a:rPr lang="en-US" sz="1600" b="0" i="0" u="none" strike="noStrike" noProof="0">
                          <a:solidFill>
                            <a:srgbClr val="000000"/>
                          </a:solidFill>
                          <a:latin typeface="Times New Roman"/>
                        </a:rPr>
                        <a:t>ACC = 98.86%</a:t>
                      </a:r>
                    </a:p>
                  </a:txBody>
                  <a:tcPr anchor="ctr"/>
                </a:tc>
                <a:extLst>
                  <a:ext uri="{0D108BD9-81ED-4DB2-BD59-A6C34878D82A}">
                    <a16:rowId xmlns:a16="http://schemas.microsoft.com/office/drawing/2014/main" val="3427814914"/>
                  </a:ext>
                </a:extLst>
              </a:tr>
              <a:tr h="485099">
                <a:tc>
                  <a:txBody>
                    <a:bodyPr/>
                    <a:lstStyle/>
                    <a:p>
                      <a:pPr lvl="0" algn="ctr">
                        <a:buNone/>
                      </a:pPr>
                      <a:r>
                        <a:rPr lang="en-US" sz="1600" b="0" i="0" u="none" strike="noStrike" noProof="0">
                          <a:solidFill>
                            <a:srgbClr val="222222"/>
                          </a:solidFill>
                          <a:latin typeface="Times New Roman"/>
                        </a:rPr>
                        <a:t>Our proposed model</a:t>
                      </a:r>
                    </a:p>
                  </a:txBody>
                  <a:tcPr anchor="ctr"/>
                </a:tc>
                <a:tc>
                  <a:txBody>
                    <a:bodyPr/>
                    <a:lstStyle/>
                    <a:p>
                      <a:pPr lvl="0" algn="ctr">
                        <a:buNone/>
                      </a:pPr>
                      <a:r>
                        <a:rPr lang="en-US" sz="1600">
                          <a:latin typeface="Times New Roman"/>
                        </a:rPr>
                        <a:t>CNN (WSST)</a:t>
                      </a:r>
                    </a:p>
                  </a:txBody>
                  <a:tcPr anchor="ctr"/>
                </a:tc>
                <a:tc>
                  <a:txBody>
                    <a:bodyPr/>
                    <a:lstStyle/>
                    <a:p>
                      <a:pPr lvl="0" algn="ctr">
                        <a:buNone/>
                      </a:pPr>
                      <a:r>
                        <a:rPr lang="en-US" sz="1600">
                          <a:latin typeface="Times New Roman"/>
                        </a:rPr>
                        <a:t>ACC = 98.89%</a:t>
                      </a:r>
                    </a:p>
                  </a:txBody>
                  <a:tcPr anchor="ctr"/>
                </a:tc>
                <a:extLst>
                  <a:ext uri="{0D108BD9-81ED-4DB2-BD59-A6C34878D82A}">
                    <a16:rowId xmlns:a16="http://schemas.microsoft.com/office/drawing/2014/main" val="1103332155"/>
                  </a:ext>
                </a:extLst>
              </a:tr>
            </a:tbl>
          </a:graphicData>
        </a:graphic>
      </p:graphicFrame>
    </p:spTree>
    <p:extLst>
      <p:ext uri="{BB962C8B-B14F-4D97-AF65-F5344CB8AC3E}">
        <p14:creationId xmlns:p14="http://schemas.microsoft.com/office/powerpoint/2010/main" val="13499717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21</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a:normAutofit/>
          </a:bodyPr>
          <a:lstStyle/>
          <a:p>
            <a:r>
              <a:rPr lang="en-US" b="1">
                <a:solidFill>
                  <a:srgbClr val="00A651"/>
                </a:solidFill>
                <a:latin typeface="Times New Roman"/>
                <a:ea typeface="Calibri Light"/>
                <a:cs typeface="Times New Roman"/>
              </a:rPr>
              <a:t>Conclusion</a:t>
            </a:r>
            <a:endParaRPr lang="en-US" b="1">
              <a:solidFill>
                <a:srgbClr val="00A651"/>
              </a:solidFill>
            </a:endParaRPr>
          </a:p>
        </p:txBody>
      </p:sp>
      <p:sp>
        <p:nvSpPr>
          <p:cNvPr id="3" name="TextBox 2">
            <a:extLst>
              <a:ext uri="{FF2B5EF4-FFF2-40B4-BE49-F238E27FC236}">
                <a16:creationId xmlns:a16="http://schemas.microsoft.com/office/drawing/2014/main" id="{2820F054-62B3-4A02-16B5-0BBDEC155AF8}"/>
              </a:ext>
            </a:extLst>
          </p:cNvPr>
          <p:cNvSpPr txBox="1"/>
          <p:nvPr/>
        </p:nvSpPr>
        <p:spPr>
          <a:xfrm>
            <a:off x="1031135" y="1708354"/>
            <a:ext cx="5872339"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Wingdings"/>
              <a:buChar char="Ø"/>
            </a:pPr>
            <a:r>
              <a:rPr lang="en-US" sz="2000">
                <a:latin typeface="Times New Roman"/>
                <a:ea typeface="+mn-lt"/>
                <a:cs typeface="+mn-lt"/>
              </a:rPr>
              <a:t>Our research revealed that WSST performed well with our model compared to other time-frequency methods. </a:t>
            </a:r>
            <a:r>
              <a:rPr lang="en-US" sz="2000">
                <a:solidFill>
                  <a:srgbClr val="000000"/>
                </a:solidFill>
                <a:latin typeface="Times New Roman"/>
                <a:ea typeface="+mn-lt"/>
                <a:cs typeface="+mn-lt"/>
              </a:rPr>
              <a:t>WSST time-frequency images aided our model in effectively capturing intricate information, enhancing training efficiency.</a:t>
            </a:r>
            <a:endParaRPr lang="en-US" sz="2000">
              <a:solidFill>
                <a:srgbClr val="000000"/>
              </a:solidFill>
              <a:latin typeface="Times New Roman"/>
              <a:cs typeface="Times New Roman"/>
            </a:endParaRPr>
          </a:p>
          <a:p>
            <a:pPr marL="285750" indent="-285750" algn="just">
              <a:buFont typeface="Wingdings"/>
              <a:buChar char="Ø"/>
            </a:pPr>
            <a:endParaRPr lang="en-US" sz="2000">
              <a:latin typeface="Times New Roman"/>
              <a:ea typeface="+mn-lt"/>
              <a:cs typeface="+mn-lt"/>
            </a:endParaRPr>
          </a:p>
          <a:p>
            <a:pPr marL="285750" indent="-285750" algn="just">
              <a:buFont typeface="Wingdings"/>
              <a:buChar char="Ø"/>
            </a:pPr>
            <a:r>
              <a:rPr lang="en-US" sz="2000">
                <a:latin typeface="Times New Roman"/>
                <a:ea typeface="+mn-lt"/>
                <a:cs typeface="+mn-lt"/>
              </a:rPr>
              <a:t>Through our research, proposed a computationally efficient and high-performance CNN compared to other transfer learning and hybrid models.</a:t>
            </a:r>
            <a:endParaRPr lang="en-US" sz="2000">
              <a:latin typeface="Times New Roman"/>
              <a:cs typeface="Times New Roman"/>
            </a:endParaRPr>
          </a:p>
          <a:p>
            <a:pPr marL="285750" indent="-285750" algn="just">
              <a:buFont typeface="Wingdings"/>
              <a:buChar char="Ø"/>
            </a:pPr>
            <a:endParaRPr lang="en-US" sz="2000">
              <a:latin typeface="Times New Roman"/>
              <a:cs typeface="Calibri"/>
            </a:endParaRPr>
          </a:p>
          <a:p>
            <a:pPr marL="285750" indent="-285750" algn="just">
              <a:buFont typeface="Wingdings"/>
              <a:buChar char="Ø"/>
            </a:pPr>
            <a:endParaRPr lang="en-US" sz="2000">
              <a:latin typeface="Times New Roman"/>
              <a:cs typeface="Calibri"/>
            </a:endParaRPr>
          </a:p>
        </p:txBody>
      </p:sp>
      <p:pic>
        <p:nvPicPr>
          <p:cNvPr id="4" name="Picture 3" descr="A person with a device on her head&#10;&#10;Description automatically generated">
            <a:extLst>
              <a:ext uri="{FF2B5EF4-FFF2-40B4-BE49-F238E27FC236}">
                <a16:creationId xmlns:a16="http://schemas.microsoft.com/office/drawing/2014/main" id="{2041B80C-EA19-154A-29C5-B157F7A5F2F9}"/>
              </a:ext>
            </a:extLst>
          </p:cNvPr>
          <p:cNvPicPr>
            <a:picLocks noChangeAspect="1"/>
          </p:cNvPicPr>
          <p:nvPr/>
        </p:nvPicPr>
        <p:blipFill>
          <a:blip r:embed="rId5"/>
          <a:stretch>
            <a:fillRect/>
          </a:stretch>
        </p:blipFill>
        <p:spPr>
          <a:xfrm>
            <a:off x="7329339" y="1705993"/>
            <a:ext cx="3712651" cy="3237692"/>
          </a:xfrm>
          <a:prstGeom prst="rect">
            <a:avLst/>
          </a:prstGeom>
        </p:spPr>
      </p:pic>
    </p:spTree>
    <p:extLst>
      <p:ext uri="{BB962C8B-B14F-4D97-AF65-F5344CB8AC3E}">
        <p14:creationId xmlns:p14="http://schemas.microsoft.com/office/powerpoint/2010/main" val="37601240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22</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759117" y="334645"/>
            <a:ext cx="10677965" cy="754769"/>
          </a:xfrm>
        </p:spPr>
        <p:txBody>
          <a:bodyPr>
            <a:normAutofit/>
          </a:bodyPr>
          <a:lstStyle/>
          <a:p>
            <a:r>
              <a:rPr lang="en-US" b="1">
                <a:solidFill>
                  <a:srgbClr val="00A651"/>
                </a:solidFill>
                <a:latin typeface="Times New Roman"/>
                <a:ea typeface="Calibri Light"/>
                <a:cs typeface="Times New Roman"/>
              </a:rPr>
              <a:t>References</a:t>
            </a:r>
            <a:endParaRPr lang="en-US" b="1">
              <a:solidFill>
                <a:srgbClr val="00A651"/>
              </a:solidFill>
            </a:endParaRPr>
          </a:p>
        </p:txBody>
      </p:sp>
      <p:sp>
        <p:nvSpPr>
          <p:cNvPr id="3" name="TextBox 2">
            <a:extLst>
              <a:ext uri="{FF2B5EF4-FFF2-40B4-BE49-F238E27FC236}">
                <a16:creationId xmlns:a16="http://schemas.microsoft.com/office/drawing/2014/main" id="{DAE21132-1560-326B-E5C2-A47DF320040E}"/>
              </a:ext>
            </a:extLst>
          </p:cNvPr>
          <p:cNvSpPr txBox="1"/>
          <p:nvPr/>
        </p:nvSpPr>
        <p:spPr>
          <a:xfrm>
            <a:off x="813499" y="1091498"/>
            <a:ext cx="10565930" cy="49244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endParaRPr lang="en-US" sz="1600">
              <a:latin typeface="Times New Roman"/>
              <a:ea typeface="+mn-lt"/>
              <a:cs typeface="+mn-lt"/>
            </a:endParaRPr>
          </a:p>
          <a:p>
            <a:pPr marL="285750" indent="-285750">
              <a:buFont typeface="Wingdings"/>
              <a:buChar char="Ø"/>
            </a:pPr>
            <a:r>
              <a:rPr lang="en-US" sz="1600">
                <a:solidFill>
                  <a:srgbClr val="222222"/>
                </a:solidFill>
                <a:latin typeface="Arial"/>
                <a:ea typeface="+mn-lt"/>
                <a:cs typeface="Arial"/>
              </a:rPr>
              <a:t>Shahabi, M. S., &amp; </a:t>
            </a:r>
            <a:r>
              <a:rPr lang="en-US" sz="1600" err="1">
                <a:solidFill>
                  <a:srgbClr val="222222"/>
                </a:solidFill>
                <a:latin typeface="Arial"/>
                <a:ea typeface="+mn-lt"/>
                <a:cs typeface="Arial"/>
              </a:rPr>
              <a:t>Shalbaf</a:t>
            </a:r>
            <a:r>
              <a:rPr lang="en-US" sz="1600">
                <a:solidFill>
                  <a:srgbClr val="222222"/>
                </a:solidFill>
                <a:latin typeface="Arial"/>
                <a:ea typeface="+mn-lt"/>
                <a:cs typeface="Arial"/>
              </a:rPr>
              <a:t>, A. (2022). Prediction of treatment outcome in major depressive disorder using ensemble of hybrid transfer learning and long short term memory based on EEG signal. </a:t>
            </a:r>
            <a:r>
              <a:rPr lang="en-US" sz="1600" i="1">
                <a:solidFill>
                  <a:srgbClr val="222222"/>
                </a:solidFill>
                <a:latin typeface="Arial"/>
                <a:ea typeface="+mn-lt"/>
                <a:cs typeface="Arial"/>
              </a:rPr>
              <a:t>IEEE Transactions on Cognitive and Developmental Systems</a:t>
            </a:r>
            <a:r>
              <a:rPr lang="en-US" sz="1600">
                <a:solidFill>
                  <a:srgbClr val="222222"/>
                </a:solidFill>
                <a:latin typeface="Arial"/>
                <a:ea typeface="+mn-lt"/>
                <a:cs typeface="Arial"/>
              </a:rPr>
              <a:t>.</a:t>
            </a:r>
            <a:endParaRPr lang="en-US" sz="1600">
              <a:solidFill>
                <a:srgbClr val="222222"/>
              </a:solidFill>
              <a:latin typeface="Arial"/>
              <a:cs typeface="Arial"/>
            </a:endParaRPr>
          </a:p>
          <a:p>
            <a:endParaRPr lang="en-US" sz="1600">
              <a:solidFill>
                <a:srgbClr val="222222"/>
              </a:solidFill>
              <a:latin typeface="Arial"/>
              <a:ea typeface="+mn-lt"/>
              <a:cs typeface="Arial"/>
            </a:endParaRPr>
          </a:p>
          <a:p>
            <a:pPr marL="285750" indent="-285750">
              <a:buFont typeface="Wingdings"/>
              <a:buChar char="Ø"/>
            </a:pPr>
            <a:r>
              <a:rPr lang="en-US" sz="1600">
                <a:solidFill>
                  <a:srgbClr val="222222"/>
                </a:solidFill>
                <a:latin typeface="Arial"/>
                <a:ea typeface="+mn-lt"/>
                <a:cs typeface="Arial"/>
              </a:rPr>
              <a:t>Shahabi, M. S., </a:t>
            </a:r>
            <a:r>
              <a:rPr lang="en-US" sz="1600" err="1">
                <a:solidFill>
                  <a:srgbClr val="222222"/>
                </a:solidFill>
                <a:latin typeface="Arial"/>
                <a:ea typeface="+mn-lt"/>
                <a:cs typeface="Arial"/>
              </a:rPr>
              <a:t>Shalbaf</a:t>
            </a:r>
            <a:r>
              <a:rPr lang="en-US" sz="1600">
                <a:solidFill>
                  <a:srgbClr val="222222"/>
                </a:solidFill>
                <a:latin typeface="Arial"/>
                <a:ea typeface="+mn-lt"/>
                <a:cs typeface="Arial"/>
              </a:rPr>
              <a:t>, A., &amp; Maghsoudi, A. (2021). Prediction of drug response in major depressive disorder using ensemble of transfer learning with convolutional neural network based on EEG. </a:t>
            </a:r>
            <a:r>
              <a:rPr lang="en-US" sz="1600" i="1">
                <a:solidFill>
                  <a:srgbClr val="222222"/>
                </a:solidFill>
                <a:latin typeface="Arial"/>
                <a:ea typeface="+mn-lt"/>
                <a:cs typeface="Arial"/>
              </a:rPr>
              <a:t>Biocybernetics and Biomedical Engineering</a:t>
            </a:r>
            <a:r>
              <a:rPr lang="en-US" sz="1600">
                <a:solidFill>
                  <a:srgbClr val="222222"/>
                </a:solidFill>
                <a:latin typeface="Arial"/>
                <a:ea typeface="+mn-lt"/>
                <a:cs typeface="Arial"/>
              </a:rPr>
              <a:t>, </a:t>
            </a:r>
            <a:r>
              <a:rPr lang="en-US" sz="1600" i="1">
                <a:solidFill>
                  <a:srgbClr val="222222"/>
                </a:solidFill>
                <a:latin typeface="Arial"/>
                <a:ea typeface="+mn-lt"/>
                <a:cs typeface="Arial"/>
              </a:rPr>
              <a:t>41</a:t>
            </a:r>
            <a:r>
              <a:rPr lang="en-US" sz="1600">
                <a:solidFill>
                  <a:srgbClr val="222222"/>
                </a:solidFill>
                <a:latin typeface="Arial"/>
                <a:ea typeface="+mn-lt"/>
                <a:cs typeface="Arial"/>
              </a:rPr>
              <a:t>(3), 946-959.</a:t>
            </a:r>
            <a:endParaRPr lang="en-US" sz="1600">
              <a:solidFill>
                <a:srgbClr val="222222"/>
              </a:solidFill>
              <a:latin typeface="Arial"/>
              <a:cs typeface="Arial"/>
            </a:endParaRPr>
          </a:p>
          <a:p>
            <a:pPr marL="285750" indent="-285750">
              <a:buFont typeface="Wingdings"/>
              <a:buChar char="Ø"/>
            </a:pPr>
            <a:endParaRPr lang="en-US" sz="1600">
              <a:solidFill>
                <a:srgbClr val="222222"/>
              </a:solidFill>
              <a:latin typeface="Arial"/>
              <a:ea typeface="Calibri" panose="020F0502020204030204"/>
              <a:cs typeface="Arial"/>
            </a:endParaRPr>
          </a:p>
          <a:p>
            <a:pPr marL="285750" indent="-285750">
              <a:buFont typeface="Wingdings"/>
              <a:buChar char="Ø"/>
            </a:pPr>
            <a:r>
              <a:rPr lang="en-US" sz="1600">
                <a:solidFill>
                  <a:srgbClr val="222222"/>
                </a:solidFill>
                <a:latin typeface="Arial"/>
                <a:ea typeface="Calibri" panose="020F0502020204030204"/>
                <a:cs typeface="Arial"/>
              </a:rPr>
              <a:t>Shahabi, M. S., </a:t>
            </a:r>
            <a:r>
              <a:rPr lang="en-US" sz="1600" err="1">
                <a:solidFill>
                  <a:srgbClr val="222222"/>
                </a:solidFill>
                <a:latin typeface="Arial"/>
                <a:ea typeface="Calibri" panose="020F0502020204030204"/>
                <a:cs typeface="Arial"/>
              </a:rPr>
              <a:t>Shalbaf</a:t>
            </a:r>
            <a:r>
              <a:rPr lang="en-US" sz="1600">
                <a:solidFill>
                  <a:srgbClr val="222222"/>
                </a:solidFill>
                <a:latin typeface="Arial"/>
                <a:ea typeface="Calibri" panose="020F0502020204030204"/>
                <a:cs typeface="Arial"/>
              </a:rPr>
              <a:t>, A., </a:t>
            </a:r>
            <a:r>
              <a:rPr lang="en-US" sz="1600" err="1">
                <a:solidFill>
                  <a:srgbClr val="222222"/>
                </a:solidFill>
                <a:latin typeface="Arial"/>
                <a:ea typeface="Calibri" panose="020F0502020204030204"/>
                <a:cs typeface="Arial"/>
              </a:rPr>
              <a:t>Nobakhsh</a:t>
            </a:r>
            <a:r>
              <a:rPr lang="en-US" sz="1600">
                <a:solidFill>
                  <a:srgbClr val="222222"/>
                </a:solidFill>
                <a:latin typeface="Arial"/>
                <a:ea typeface="Calibri" panose="020F0502020204030204"/>
                <a:cs typeface="Arial"/>
              </a:rPr>
              <a:t>, B., Rostami, R., &amp; Kazemi, R. (2023). Attention-based convolutional recurrent deep neural networks for the prediction of response to repetitive transcranial magnetic stimulation for major depressive disorder. </a:t>
            </a:r>
            <a:r>
              <a:rPr lang="en-US" sz="1600" i="1">
                <a:solidFill>
                  <a:srgbClr val="222222"/>
                </a:solidFill>
                <a:latin typeface="Arial"/>
                <a:ea typeface="Calibri" panose="020F0502020204030204"/>
                <a:cs typeface="Arial"/>
              </a:rPr>
              <a:t>International Journal of Neural Systems</a:t>
            </a:r>
            <a:r>
              <a:rPr lang="en-US" sz="1600">
                <a:solidFill>
                  <a:srgbClr val="222222"/>
                </a:solidFill>
                <a:latin typeface="Arial"/>
                <a:ea typeface="Calibri" panose="020F0502020204030204"/>
                <a:cs typeface="Arial"/>
              </a:rPr>
              <a:t>, </a:t>
            </a:r>
            <a:r>
              <a:rPr lang="en-US" sz="1600" i="1">
                <a:solidFill>
                  <a:srgbClr val="222222"/>
                </a:solidFill>
                <a:latin typeface="Arial"/>
                <a:ea typeface="Calibri" panose="020F0502020204030204"/>
                <a:cs typeface="Arial"/>
              </a:rPr>
              <a:t>33</a:t>
            </a:r>
            <a:r>
              <a:rPr lang="en-US" sz="1600">
                <a:solidFill>
                  <a:srgbClr val="222222"/>
                </a:solidFill>
                <a:latin typeface="Arial"/>
                <a:ea typeface="Calibri" panose="020F0502020204030204"/>
                <a:cs typeface="Arial"/>
              </a:rPr>
              <a:t>(02), 2350007.</a:t>
            </a:r>
          </a:p>
          <a:p>
            <a:pPr marL="285750" indent="-285750">
              <a:buFont typeface="Wingdings"/>
              <a:buChar char="Ø"/>
            </a:pPr>
            <a:endParaRPr lang="en-US" sz="1600">
              <a:solidFill>
                <a:srgbClr val="222222"/>
              </a:solidFill>
              <a:latin typeface="Arial"/>
              <a:ea typeface="Calibri" panose="020F0502020204030204"/>
              <a:cs typeface="Arial"/>
            </a:endParaRPr>
          </a:p>
          <a:p>
            <a:pPr marL="285750" indent="-285750">
              <a:buFont typeface="Wingdings"/>
              <a:buChar char="Ø"/>
            </a:pPr>
            <a:r>
              <a:rPr lang="en-US" sz="1600" err="1">
                <a:solidFill>
                  <a:srgbClr val="222222"/>
                </a:solidFill>
                <a:latin typeface="Arial"/>
                <a:ea typeface="Calibri" panose="020F0502020204030204"/>
                <a:cs typeface="Arial"/>
              </a:rPr>
              <a:t>Nobakhsh</a:t>
            </a:r>
            <a:r>
              <a:rPr lang="en-US" sz="1600">
                <a:solidFill>
                  <a:srgbClr val="222222"/>
                </a:solidFill>
                <a:latin typeface="Arial"/>
                <a:ea typeface="Calibri" panose="020F0502020204030204"/>
                <a:cs typeface="Arial"/>
              </a:rPr>
              <a:t>, B., </a:t>
            </a:r>
            <a:r>
              <a:rPr lang="en-US" sz="1600" err="1">
                <a:solidFill>
                  <a:srgbClr val="222222"/>
                </a:solidFill>
                <a:latin typeface="Arial"/>
                <a:ea typeface="Calibri" panose="020F0502020204030204"/>
                <a:cs typeface="Arial"/>
              </a:rPr>
              <a:t>Shalbaf</a:t>
            </a:r>
            <a:r>
              <a:rPr lang="en-US" sz="1600">
                <a:solidFill>
                  <a:srgbClr val="222222"/>
                </a:solidFill>
                <a:latin typeface="Arial"/>
                <a:ea typeface="Calibri" panose="020F0502020204030204"/>
                <a:cs typeface="Arial"/>
              </a:rPr>
              <a:t>, A., Rostami, R., Kazemi, R., Rezaei, E., &amp; </a:t>
            </a:r>
            <a:r>
              <a:rPr lang="en-US" sz="1600" err="1">
                <a:solidFill>
                  <a:srgbClr val="222222"/>
                </a:solidFill>
                <a:latin typeface="Arial"/>
                <a:ea typeface="Calibri" panose="020F0502020204030204"/>
                <a:cs typeface="Arial"/>
              </a:rPr>
              <a:t>Shalbaf</a:t>
            </a:r>
            <a:r>
              <a:rPr lang="en-US" sz="1600">
                <a:solidFill>
                  <a:srgbClr val="222222"/>
                </a:solidFill>
                <a:latin typeface="Arial"/>
                <a:ea typeface="Calibri" panose="020F0502020204030204"/>
                <a:cs typeface="Arial"/>
              </a:rPr>
              <a:t>, R. (2023). An effective brain connectivity technique to predict repetitive transcranial magnetic stimulation outcome for major depressive disorder patients using EEG signals. </a:t>
            </a:r>
            <a:r>
              <a:rPr lang="en-US" sz="1600" i="1">
                <a:solidFill>
                  <a:srgbClr val="222222"/>
                </a:solidFill>
                <a:latin typeface="Arial"/>
                <a:ea typeface="Calibri" panose="020F0502020204030204"/>
                <a:cs typeface="Arial"/>
              </a:rPr>
              <a:t>Physical and Engineering Sciences in Medicine</a:t>
            </a:r>
            <a:r>
              <a:rPr lang="en-US" sz="1600">
                <a:solidFill>
                  <a:srgbClr val="222222"/>
                </a:solidFill>
                <a:latin typeface="Arial"/>
                <a:ea typeface="Calibri" panose="020F0502020204030204"/>
                <a:cs typeface="Arial"/>
              </a:rPr>
              <a:t>, </a:t>
            </a:r>
            <a:r>
              <a:rPr lang="en-US" sz="1600" i="1">
                <a:solidFill>
                  <a:srgbClr val="222222"/>
                </a:solidFill>
                <a:latin typeface="Arial"/>
                <a:ea typeface="Calibri" panose="020F0502020204030204"/>
                <a:cs typeface="Arial"/>
              </a:rPr>
              <a:t>46</a:t>
            </a:r>
            <a:r>
              <a:rPr lang="en-US" sz="1600">
                <a:solidFill>
                  <a:srgbClr val="222222"/>
                </a:solidFill>
                <a:latin typeface="Arial"/>
                <a:ea typeface="Calibri" panose="020F0502020204030204"/>
                <a:cs typeface="Arial"/>
              </a:rPr>
              <a:t>(1), 67-81.</a:t>
            </a:r>
          </a:p>
          <a:p>
            <a:endParaRPr lang="en-US" sz="1600">
              <a:solidFill>
                <a:srgbClr val="222222"/>
              </a:solidFill>
              <a:latin typeface="Arial"/>
              <a:ea typeface="Calibri" panose="020F0502020204030204"/>
              <a:cs typeface="Arial"/>
            </a:endParaRPr>
          </a:p>
          <a:p>
            <a:pPr marL="285750" indent="-285750">
              <a:buFont typeface="Wingdings"/>
              <a:buChar char="Ø"/>
            </a:pPr>
            <a:r>
              <a:rPr lang="en-US" sz="1600">
                <a:solidFill>
                  <a:srgbClr val="222222"/>
                </a:solidFill>
                <a:latin typeface="Arial"/>
                <a:ea typeface="Calibri" panose="020F0502020204030204"/>
                <a:cs typeface="Arial"/>
              </a:rPr>
              <a:t>Mumtaz, W., Xia, L., Mohd Yasin, M. A., Azhar Ali, S. S., &amp; Malik, A. S. (2017). A wavelet-based technique to predict treatment outcome for major depressive disorder. </a:t>
            </a:r>
            <a:r>
              <a:rPr lang="en-US" sz="1600" i="1" err="1">
                <a:solidFill>
                  <a:srgbClr val="222222"/>
                </a:solidFill>
                <a:latin typeface="Arial"/>
                <a:ea typeface="Calibri" panose="020F0502020204030204"/>
                <a:cs typeface="Arial"/>
              </a:rPr>
              <a:t>PloS</a:t>
            </a:r>
            <a:r>
              <a:rPr lang="en-US" sz="1600" i="1">
                <a:solidFill>
                  <a:srgbClr val="222222"/>
                </a:solidFill>
                <a:latin typeface="Arial"/>
                <a:ea typeface="Calibri" panose="020F0502020204030204"/>
                <a:cs typeface="Arial"/>
              </a:rPr>
              <a:t> one</a:t>
            </a:r>
            <a:r>
              <a:rPr lang="en-US" sz="1600">
                <a:solidFill>
                  <a:srgbClr val="222222"/>
                </a:solidFill>
                <a:latin typeface="Arial"/>
                <a:ea typeface="Calibri" panose="020F0502020204030204"/>
                <a:cs typeface="Arial"/>
              </a:rPr>
              <a:t>, </a:t>
            </a:r>
            <a:r>
              <a:rPr lang="en-US" sz="1600" i="1">
                <a:solidFill>
                  <a:srgbClr val="222222"/>
                </a:solidFill>
                <a:latin typeface="Arial"/>
                <a:ea typeface="Calibri" panose="020F0502020204030204"/>
                <a:cs typeface="Arial"/>
              </a:rPr>
              <a:t>12</a:t>
            </a:r>
            <a:r>
              <a:rPr lang="en-US" sz="1600">
                <a:solidFill>
                  <a:srgbClr val="222222"/>
                </a:solidFill>
                <a:latin typeface="Arial"/>
                <a:ea typeface="Calibri" panose="020F0502020204030204"/>
                <a:cs typeface="Arial"/>
              </a:rPr>
              <a:t>(2), e0171409.</a:t>
            </a:r>
          </a:p>
          <a:p>
            <a:endParaRPr lang="en-US" sz="1000">
              <a:solidFill>
                <a:srgbClr val="222222"/>
              </a:solidFill>
              <a:latin typeface="Arial"/>
              <a:ea typeface="Calibri" panose="020F0502020204030204"/>
              <a:cs typeface="Arial"/>
            </a:endParaRPr>
          </a:p>
        </p:txBody>
      </p:sp>
    </p:spTree>
    <p:extLst>
      <p:ext uri="{BB962C8B-B14F-4D97-AF65-F5344CB8AC3E}">
        <p14:creationId xmlns:p14="http://schemas.microsoft.com/office/powerpoint/2010/main" val="17109617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F402B760-09FB-7348-8C67-DCAC88C6CBC2}"/>
              </a:ext>
            </a:extLst>
          </p:cNvPr>
          <p:cNvSpPr/>
          <p:nvPr/>
        </p:nvSpPr>
        <p:spPr>
          <a:xfrm>
            <a:off x="8076008" y="1039839"/>
            <a:ext cx="3457401" cy="3457401"/>
          </a:xfrm>
          <a:prstGeom prst="ellipse">
            <a:avLst/>
          </a:prstGeom>
          <a:solidFill>
            <a:srgbClr val="74C42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500">
              <a:ln w="0"/>
              <a:solidFill>
                <a:schemeClr val="bg1"/>
              </a:solidFill>
              <a:effectLst>
                <a:outerShdw blurRad="38100" dist="19050" dir="2700000" algn="tl" rotWithShape="0">
                  <a:schemeClr val="dk1">
                    <a:alpha val="40000"/>
                  </a:schemeClr>
                </a:outerShdw>
              </a:effectLst>
            </a:endParaRPr>
          </a:p>
        </p:txBody>
      </p:sp>
      <p:sp>
        <p:nvSpPr>
          <p:cNvPr id="21" name="Oval 20">
            <a:extLst>
              <a:ext uri="{FF2B5EF4-FFF2-40B4-BE49-F238E27FC236}">
                <a16:creationId xmlns:a16="http://schemas.microsoft.com/office/drawing/2014/main" id="{10A4EF44-D1A3-E14E-BB09-389A47FCDC48}"/>
              </a:ext>
            </a:extLst>
          </p:cNvPr>
          <p:cNvSpPr/>
          <p:nvPr/>
        </p:nvSpPr>
        <p:spPr>
          <a:xfrm>
            <a:off x="6124379" y="1774456"/>
            <a:ext cx="2496674" cy="2496674"/>
          </a:xfrm>
          <a:prstGeom prst="ellipse">
            <a:avLst/>
          </a:prstGeom>
          <a:solidFill>
            <a:srgbClr val="007B3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300">
              <a:ln w="0"/>
              <a:solidFill>
                <a:schemeClr val="bg1"/>
              </a:solidFill>
              <a:effectLst>
                <a:outerShdw blurRad="38100" dist="19050" dir="2700000" algn="tl" rotWithShape="0">
                  <a:schemeClr val="dk1">
                    <a:alpha val="40000"/>
                  </a:schemeClr>
                </a:outerShdw>
              </a:effectLst>
            </a:endParaRPr>
          </a:p>
        </p:txBody>
      </p:sp>
      <p:sp>
        <p:nvSpPr>
          <p:cNvPr id="22" name="Oval 21">
            <a:extLst>
              <a:ext uri="{FF2B5EF4-FFF2-40B4-BE49-F238E27FC236}">
                <a16:creationId xmlns:a16="http://schemas.microsoft.com/office/drawing/2014/main" id="{683A2ACE-0D5E-384B-9A6E-674AEC575B68}"/>
              </a:ext>
            </a:extLst>
          </p:cNvPr>
          <p:cNvSpPr/>
          <p:nvPr/>
        </p:nvSpPr>
        <p:spPr>
          <a:xfrm>
            <a:off x="7512922" y="3762622"/>
            <a:ext cx="1946630" cy="1946630"/>
          </a:xfrm>
          <a:prstGeom prst="ellipse">
            <a:avLst/>
          </a:prstGeom>
          <a:solidFill>
            <a:srgbClr val="00A6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300">
              <a:ln w="0"/>
              <a:solidFill>
                <a:schemeClr val="bg1"/>
              </a:solidFill>
              <a:effectLst>
                <a:outerShdw blurRad="38100" dist="19050" dir="2700000" algn="tl" rotWithShape="0">
                  <a:schemeClr val="dk1">
                    <a:alpha val="40000"/>
                  </a:schemeClr>
                </a:outerShdw>
              </a:effectLst>
            </a:endParaRPr>
          </a:p>
        </p:txBody>
      </p:sp>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23</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1142100" y="2710310"/>
            <a:ext cx="3538839" cy="717779"/>
          </a:xfrm>
        </p:spPr>
        <p:txBody>
          <a:bodyPr vert="horz" lIns="91440" tIns="45720" rIns="91440" bIns="45720" rtlCol="0" anchor="t">
            <a:noAutofit/>
          </a:bodyPr>
          <a:lstStyle/>
          <a:p>
            <a:r>
              <a:rPr lang="en-US" sz="5400" b="1">
                <a:solidFill>
                  <a:srgbClr val="079418"/>
                </a:solidFill>
                <a:latin typeface="Times New Roman"/>
                <a:cs typeface="Times New Roman"/>
              </a:rPr>
              <a:t>Thank You</a:t>
            </a:r>
            <a:endParaRPr lang="en-US" sz="5400" b="1">
              <a:latin typeface="Times New Roman"/>
              <a:cs typeface="Times New Roman"/>
            </a:endParaRPr>
          </a:p>
        </p:txBody>
      </p:sp>
    </p:spTree>
    <p:extLst>
      <p:ext uri="{BB962C8B-B14F-4D97-AF65-F5344CB8AC3E}">
        <p14:creationId xmlns:p14="http://schemas.microsoft.com/office/powerpoint/2010/main" val="3137330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573189" y="1227952"/>
            <a:ext cx="10677965" cy="4402095"/>
          </a:xfrm>
        </p:spPr>
        <p:txBody>
          <a:bodyPr vert="horz" lIns="91440" tIns="45720" rIns="91440" bIns="45720" rtlCol="0" anchor="t">
            <a:noAutofit/>
          </a:bodyPr>
          <a:lstStyle/>
          <a:p>
            <a:pPr marL="342900" indent="-342900" algn="l">
              <a:buAutoNum type="arabicPeriod"/>
            </a:pPr>
            <a:r>
              <a:rPr lang="en-US" sz="1800" b="0" i="0">
                <a:solidFill>
                  <a:srgbClr val="333333"/>
                </a:solidFill>
                <a:effectLst/>
                <a:latin typeface="Times New Roman"/>
                <a:cs typeface="Times New Roman"/>
              </a:rPr>
              <a:t>Title</a:t>
            </a:r>
            <a:endParaRPr lang="en-US" sz="1800">
              <a:latin typeface="Times New Roman"/>
              <a:ea typeface="Calibri" panose="020F0502020204030204"/>
              <a:cs typeface="Times New Roman"/>
            </a:endParaRPr>
          </a:p>
          <a:p>
            <a:pPr marL="342900" indent="-342900" algn="l">
              <a:buAutoNum type="arabicPeriod"/>
            </a:pPr>
            <a:r>
              <a:rPr lang="en-US" sz="1800">
                <a:solidFill>
                  <a:srgbClr val="333333"/>
                </a:solidFill>
                <a:latin typeface="Times New Roman"/>
                <a:cs typeface="Times New Roman"/>
              </a:rPr>
              <a:t>Motivation</a:t>
            </a:r>
          </a:p>
          <a:p>
            <a:pPr marL="342900" indent="-342900" algn="l">
              <a:buAutoNum type="arabicPeriod"/>
            </a:pPr>
            <a:r>
              <a:rPr lang="en-US" sz="1800" b="0" i="0">
                <a:solidFill>
                  <a:srgbClr val="333333"/>
                </a:solidFill>
                <a:effectLst/>
                <a:latin typeface="Times New Roman"/>
                <a:cs typeface="Times New Roman"/>
              </a:rPr>
              <a:t>Background</a:t>
            </a:r>
          </a:p>
          <a:p>
            <a:pPr marL="342900" indent="-342900" algn="l">
              <a:buAutoNum type="arabicPeriod"/>
            </a:pPr>
            <a:r>
              <a:rPr lang="en-US" sz="1800" b="0" i="0">
                <a:solidFill>
                  <a:srgbClr val="333333"/>
                </a:solidFill>
                <a:effectLst/>
                <a:latin typeface="Times New Roman"/>
                <a:cs typeface="Times New Roman"/>
              </a:rPr>
              <a:t>Abstract(Problem statement)</a:t>
            </a:r>
          </a:p>
          <a:p>
            <a:pPr marL="342900" indent="-342900" algn="l">
              <a:buAutoNum type="arabicPeriod"/>
            </a:pPr>
            <a:r>
              <a:rPr lang="en-US" sz="1800" b="0" i="0">
                <a:solidFill>
                  <a:srgbClr val="333333"/>
                </a:solidFill>
                <a:effectLst/>
                <a:latin typeface="Times New Roman"/>
                <a:cs typeface="Times New Roman"/>
              </a:rPr>
              <a:t>Literature Survey</a:t>
            </a:r>
          </a:p>
          <a:p>
            <a:pPr marL="342900" indent="-342900" algn="l">
              <a:buAutoNum type="arabicPeriod"/>
            </a:pPr>
            <a:r>
              <a:rPr lang="en-US" sz="1800" b="0" i="0">
                <a:solidFill>
                  <a:srgbClr val="333333"/>
                </a:solidFill>
                <a:effectLst/>
                <a:latin typeface="Times New Roman"/>
                <a:cs typeface="Times New Roman"/>
              </a:rPr>
              <a:t>Objectives of the Study</a:t>
            </a:r>
          </a:p>
          <a:p>
            <a:pPr marL="342900" indent="-342900">
              <a:buAutoNum type="arabicPeriod"/>
            </a:pPr>
            <a:r>
              <a:rPr lang="en-US" sz="1800" b="0" i="0">
                <a:solidFill>
                  <a:srgbClr val="333333"/>
                </a:solidFill>
                <a:effectLst/>
                <a:latin typeface="Times New Roman"/>
                <a:cs typeface="Times New Roman"/>
              </a:rPr>
              <a:t>Data Set and Data Processing</a:t>
            </a:r>
          </a:p>
          <a:p>
            <a:pPr marL="342900" indent="-342900" algn="l">
              <a:buAutoNum type="arabicPeriod"/>
            </a:pPr>
            <a:r>
              <a:rPr lang="en-US" sz="1800">
                <a:solidFill>
                  <a:srgbClr val="333333"/>
                </a:solidFill>
                <a:latin typeface="Times New Roman"/>
                <a:cs typeface="Times New Roman"/>
              </a:rPr>
              <a:t>Research Design(Blueprint/Workflow)</a:t>
            </a:r>
            <a:endParaRPr lang="en-US" sz="1800" b="0" i="0">
              <a:solidFill>
                <a:srgbClr val="333333"/>
              </a:solidFill>
              <a:effectLst/>
              <a:latin typeface="Times New Roman"/>
              <a:cs typeface="Times New Roman"/>
            </a:endParaRPr>
          </a:p>
          <a:p>
            <a:pPr marL="342900" indent="-342900">
              <a:buAutoNum type="arabicPeriod"/>
            </a:pPr>
            <a:r>
              <a:rPr lang="en-US" sz="1800" b="0" i="0">
                <a:solidFill>
                  <a:srgbClr val="333333"/>
                </a:solidFill>
                <a:effectLst/>
                <a:latin typeface="Times New Roman"/>
                <a:cs typeface="Times New Roman"/>
              </a:rPr>
              <a:t>Model </a:t>
            </a:r>
            <a:r>
              <a:rPr lang="en-US" sz="1800">
                <a:solidFill>
                  <a:srgbClr val="333333"/>
                </a:solidFill>
                <a:latin typeface="Times New Roman"/>
                <a:cs typeface="Times New Roman"/>
              </a:rPr>
              <a:t>Description</a:t>
            </a:r>
          </a:p>
          <a:p>
            <a:pPr marL="342900" indent="-342900" algn="l">
              <a:buAutoNum type="arabicPeriod"/>
            </a:pPr>
            <a:r>
              <a:rPr lang="en-US" sz="1800">
                <a:solidFill>
                  <a:srgbClr val="333333"/>
                </a:solidFill>
                <a:latin typeface="Times New Roman"/>
                <a:cs typeface="Times New Roman"/>
              </a:rPr>
              <a:t>Data</a:t>
            </a:r>
            <a:r>
              <a:rPr lang="en-US" sz="1800" b="0" i="0">
                <a:solidFill>
                  <a:srgbClr val="333333"/>
                </a:solidFill>
                <a:effectLst/>
                <a:latin typeface="Times New Roman"/>
                <a:cs typeface="Times New Roman"/>
              </a:rPr>
              <a:t> Visualization and Results</a:t>
            </a:r>
            <a:endParaRPr lang="en-US" sz="1800">
              <a:latin typeface="Times New Roman"/>
              <a:ea typeface="Calibri" panose="020F0502020204030204"/>
              <a:cs typeface="Calibri" panose="020F0502020204030204"/>
            </a:endParaRPr>
          </a:p>
          <a:p>
            <a:pPr marL="342900" indent="-342900" algn="l">
              <a:buAutoNum type="arabicPeriod"/>
            </a:pPr>
            <a:r>
              <a:rPr lang="en-US" sz="1800" b="0" i="0">
                <a:solidFill>
                  <a:srgbClr val="333333"/>
                </a:solidFill>
                <a:effectLst/>
                <a:latin typeface="Times New Roman"/>
                <a:cs typeface="Times New Roman"/>
              </a:rPr>
              <a:t>Conclusion</a:t>
            </a:r>
          </a:p>
          <a:p>
            <a:pPr marL="342900" indent="-342900" algn="l">
              <a:buAutoNum type="arabicPeriod"/>
            </a:pPr>
            <a:r>
              <a:rPr lang="en-US" sz="1800" b="0" i="0">
                <a:solidFill>
                  <a:srgbClr val="333333"/>
                </a:solidFill>
                <a:effectLst/>
                <a:latin typeface="Times New Roman"/>
                <a:cs typeface="Times New Roman"/>
              </a:rPr>
              <a:t>References</a:t>
            </a: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606717" y="365125"/>
            <a:ext cx="10873037" cy="754769"/>
          </a:xfrm>
        </p:spPr>
        <p:txBody>
          <a:bodyPr>
            <a:normAutofit/>
          </a:bodyPr>
          <a:lstStyle/>
          <a:p>
            <a:r>
              <a:rPr lang="en-US" b="1">
                <a:solidFill>
                  <a:srgbClr val="079418"/>
                </a:solidFill>
                <a:latin typeface="Times New Roman" panose="02020603050405020304" pitchFamily="18" charset="0"/>
                <a:cs typeface="Times New Roman" panose="02020603050405020304" pitchFamily="18" charset="0"/>
              </a:rPr>
              <a:t>Agenda</a:t>
            </a:r>
            <a:endParaRPr lang="en-US">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latin typeface="Times New Roman" panose="02020603050405020304" pitchFamily="18" charset="0"/>
                <a:cs typeface="Times New Roman" panose="02020603050405020304" pitchFamily="18" charset="0"/>
              </a:rPr>
              <a:t>3</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0071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4</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761684" y="545599"/>
            <a:ext cx="10677965" cy="75476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Motivation</a:t>
            </a:r>
          </a:p>
          <a:p>
            <a:endParaRPr lang="en-US" b="1">
              <a:solidFill>
                <a:srgbClr val="079418"/>
              </a:solidFill>
              <a:ea typeface="Calibri Light"/>
              <a:cs typeface="Calibri Light"/>
            </a:endParaRPr>
          </a:p>
        </p:txBody>
      </p:sp>
      <p:sp>
        <p:nvSpPr>
          <p:cNvPr id="3" name="TextBox 2">
            <a:extLst>
              <a:ext uri="{FF2B5EF4-FFF2-40B4-BE49-F238E27FC236}">
                <a16:creationId xmlns:a16="http://schemas.microsoft.com/office/drawing/2014/main" id="{38639A52-AD8B-815A-05E1-002383EF3322}"/>
              </a:ext>
            </a:extLst>
          </p:cNvPr>
          <p:cNvSpPr txBox="1"/>
          <p:nvPr/>
        </p:nvSpPr>
        <p:spPr>
          <a:xfrm>
            <a:off x="862022" y="1534026"/>
            <a:ext cx="10573993"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sz="2000">
                <a:latin typeface="Times New Roman"/>
                <a:ea typeface="+mn-lt"/>
                <a:cs typeface="+mn-lt"/>
              </a:rPr>
              <a:t>To Classify individuals as medication responders or non-responders using EEG data to address the critical requirement for accurate MDD therapy prediction.</a:t>
            </a:r>
          </a:p>
          <a:p>
            <a:endParaRPr lang="en-US" sz="2000">
              <a:latin typeface="Times New Roman"/>
              <a:ea typeface="+mn-lt"/>
              <a:cs typeface="+mn-lt"/>
            </a:endParaRPr>
          </a:p>
          <a:p>
            <a:pPr marL="285750" indent="-285750">
              <a:buFont typeface="Wingdings"/>
              <a:buChar char="Ø"/>
            </a:pPr>
            <a:r>
              <a:rPr lang="en-US" sz="2000">
                <a:latin typeface="Times New Roman"/>
                <a:ea typeface="+mn-lt"/>
                <a:cs typeface="+mn-lt"/>
              </a:rPr>
              <a:t>Explore the Wavelet Synchro squeezing Transform in addition to existing time-frequency techniques like CWT and DWT to increase the precision of the medication outcome prediction using EEG signals.</a:t>
            </a:r>
          </a:p>
          <a:p>
            <a:endParaRPr lang="en-US" sz="2000">
              <a:latin typeface="Times New Roman"/>
              <a:ea typeface="+mn-lt"/>
              <a:cs typeface="+mn-lt"/>
            </a:endParaRPr>
          </a:p>
          <a:p>
            <a:pPr marL="285750" indent="-285750">
              <a:buFont typeface="Wingdings"/>
              <a:buChar char="Ø"/>
            </a:pPr>
            <a:r>
              <a:rPr lang="en-US" sz="2000">
                <a:latin typeface="Times New Roman"/>
                <a:ea typeface="+mn-lt"/>
                <a:cs typeface="+mn-lt"/>
              </a:rPr>
              <a:t>Developed a custom CNN model that outperforms current hybrid and transfer learning models in terms of computational effectiveness.</a:t>
            </a:r>
          </a:p>
          <a:p>
            <a:pPr marL="285750" indent="-285750">
              <a:buFont typeface="Wingdings"/>
              <a:buChar char="Ø"/>
            </a:pPr>
            <a:endParaRPr lang="en-US" sz="2000">
              <a:latin typeface="Times New Roman"/>
              <a:cs typeface="Calibri" panose="020F0502020204030204"/>
            </a:endParaRPr>
          </a:p>
          <a:p>
            <a:pPr marL="285750" indent="-285750">
              <a:buFont typeface="Wingdings"/>
              <a:buChar char="Ø"/>
            </a:pPr>
            <a:r>
              <a:rPr lang="en-US" sz="2000">
                <a:latin typeface="Times New Roman"/>
                <a:ea typeface="+mn-lt"/>
                <a:cs typeface="+mn-lt"/>
              </a:rPr>
              <a:t>Evaluated model performance in order to improve prediction power for MDD medication outcomes using measures including Accuracy, F1 Score, and AUC.</a:t>
            </a:r>
            <a:endParaRPr lang="en-US" sz="2000">
              <a:latin typeface="Times New Roman"/>
              <a:cs typeface="Calibri" panose="020F0502020204030204"/>
            </a:endParaRPr>
          </a:p>
        </p:txBody>
      </p:sp>
    </p:spTree>
    <p:extLst>
      <p:ext uri="{BB962C8B-B14F-4D97-AF65-F5344CB8AC3E}">
        <p14:creationId xmlns:p14="http://schemas.microsoft.com/office/powerpoint/2010/main" val="26332079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5</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81037" y="365125"/>
            <a:ext cx="10598717" cy="75476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Background</a:t>
            </a:r>
            <a:endParaRPr lang="en-US">
              <a:ea typeface="Calibri Light" panose="020F0302020204030204"/>
              <a:cs typeface="Calibri Light" panose="020F0302020204030204"/>
            </a:endParaRPr>
          </a:p>
          <a:p>
            <a:endParaRPr lang="en-US" b="1">
              <a:solidFill>
                <a:srgbClr val="079418"/>
              </a:solidFill>
              <a:latin typeface="Times New Roman"/>
              <a:ea typeface="Calibri Light"/>
              <a:cs typeface="Calibri Light"/>
            </a:endParaRPr>
          </a:p>
        </p:txBody>
      </p:sp>
      <p:sp>
        <p:nvSpPr>
          <p:cNvPr id="3" name="TextBox 2">
            <a:extLst>
              <a:ext uri="{FF2B5EF4-FFF2-40B4-BE49-F238E27FC236}">
                <a16:creationId xmlns:a16="http://schemas.microsoft.com/office/drawing/2014/main" id="{18219752-0187-812E-D85D-763B6B7F0A67}"/>
              </a:ext>
            </a:extLst>
          </p:cNvPr>
          <p:cNvSpPr txBox="1"/>
          <p:nvPr/>
        </p:nvSpPr>
        <p:spPr>
          <a:xfrm>
            <a:off x="851076" y="1311723"/>
            <a:ext cx="10474049"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sz="2000">
                <a:latin typeface="Times New Roman"/>
                <a:ea typeface="+mn-lt"/>
                <a:cs typeface="+mn-lt"/>
              </a:rPr>
              <a:t>There are more than 300 million cases of Major Depressive Disorder (MDD) worldwide, which highlights the necessity for efficient treatment.</a:t>
            </a:r>
          </a:p>
          <a:p>
            <a:endParaRPr lang="en-US" sz="2000">
              <a:latin typeface="Times New Roman"/>
              <a:ea typeface="+mn-lt"/>
              <a:cs typeface="+mn-lt"/>
            </a:endParaRPr>
          </a:p>
          <a:p>
            <a:pPr marL="285750" indent="-285750">
              <a:buFont typeface="Wingdings"/>
              <a:buChar char="Ø"/>
            </a:pPr>
            <a:r>
              <a:rPr lang="en-US" sz="2000">
                <a:latin typeface="Times New Roman"/>
                <a:ea typeface="+mn-lt"/>
                <a:cs typeface="+mn-lt"/>
              </a:rPr>
              <a:t>Predictive methods such as EEG analysis are necessary because of the wide variations in medication effectiveness.</a:t>
            </a:r>
          </a:p>
          <a:p>
            <a:pPr marL="285750" indent="-285750">
              <a:buFont typeface="Wingdings"/>
              <a:buChar char="Ø"/>
            </a:pPr>
            <a:endParaRPr lang="en-US" sz="2000">
              <a:latin typeface="Times New Roman"/>
              <a:ea typeface="Calibri" panose="020F0502020204030204"/>
              <a:cs typeface="Calibri" panose="020F0502020204030204"/>
            </a:endParaRPr>
          </a:p>
          <a:p>
            <a:pPr marL="285750" indent="-285750">
              <a:buFont typeface="Wingdings"/>
              <a:buChar char="Ø"/>
            </a:pPr>
            <a:r>
              <a:rPr lang="en-US" sz="2000">
                <a:latin typeface="Times New Roman"/>
                <a:ea typeface="+mn-lt"/>
                <a:cs typeface="+mn-lt"/>
              </a:rPr>
              <a:t>Using its simplicity and cost, EEG data is utilized to predict responses to medications based on brain activity during rest.</a:t>
            </a:r>
            <a:endParaRPr lang="en-US" sz="2000">
              <a:latin typeface="Times New Roman"/>
              <a:ea typeface="Calibri" panose="020F0502020204030204"/>
              <a:cs typeface="Calibri" panose="020F0502020204030204"/>
            </a:endParaRPr>
          </a:p>
          <a:p>
            <a:pPr marL="285750" indent="-285750">
              <a:buFont typeface="Wingdings"/>
              <a:buChar char="Ø"/>
            </a:pPr>
            <a:endParaRPr lang="en-US" sz="2000">
              <a:latin typeface="Times New Roman"/>
              <a:ea typeface="Calibri" panose="020F0502020204030204"/>
              <a:cs typeface="Calibri" panose="020F0502020204030204"/>
            </a:endParaRPr>
          </a:p>
          <a:p>
            <a:pPr marL="285750" indent="-285750">
              <a:buFont typeface="Wingdings"/>
              <a:buChar char="Ø"/>
            </a:pPr>
            <a:r>
              <a:rPr lang="en-US" sz="2000">
                <a:latin typeface="Times New Roman"/>
                <a:ea typeface="+mn-lt"/>
                <a:cs typeface="+mn-lt"/>
              </a:rPr>
              <a:t>Advanced time-frequency techniques like DWT, CWT, and Wavelet Synchro squeezing are used in research to analyze EEG data.</a:t>
            </a:r>
            <a:endParaRPr lang="en-US" sz="2000">
              <a:latin typeface="Times New Roman"/>
              <a:ea typeface="Calibri" panose="020F0502020204030204"/>
              <a:cs typeface="Calibri" panose="020F0502020204030204"/>
            </a:endParaRPr>
          </a:p>
        </p:txBody>
      </p:sp>
    </p:spTree>
    <p:extLst>
      <p:ext uri="{BB962C8B-B14F-4D97-AF65-F5344CB8AC3E}">
        <p14:creationId xmlns:p14="http://schemas.microsoft.com/office/powerpoint/2010/main" val="3302087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6</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Statement of the Project</a:t>
            </a:r>
          </a:p>
          <a:p>
            <a:endParaRPr lang="en-US" b="1">
              <a:solidFill>
                <a:srgbClr val="079418"/>
              </a:solidFill>
              <a:ea typeface="Calibri Light"/>
              <a:cs typeface="Calibri Light"/>
            </a:endParaRPr>
          </a:p>
        </p:txBody>
      </p:sp>
      <p:sp>
        <p:nvSpPr>
          <p:cNvPr id="3" name="TextBox 2">
            <a:extLst>
              <a:ext uri="{FF2B5EF4-FFF2-40B4-BE49-F238E27FC236}">
                <a16:creationId xmlns:a16="http://schemas.microsoft.com/office/drawing/2014/main" id="{BF1C4405-ED8A-F123-5C39-1FE2D1707060}"/>
              </a:ext>
            </a:extLst>
          </p:cNvPr>
          <p:cNvSpPr txBox="1"/>
          <p:nvPr/>
        </p:nvSpPr>
        <p:spPr>
          <a:xfrm>
            <a:off x="801062" y="1594927"/>
            <a:ext cx="10683918"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Font typeface="Wingdings"/>
              <a:buChar char="Ø"/>
            </a:pPr>
            <a:r>
              <a:rPr lang="en-US" sz="2000">
                <a:latin typeface="Times New Roman"/>
                <a:ea typeface="Calibri"/>
                <a:cs typeface="Calibri"/>
              </a:rPr>
              <a:t>The goal of this research is to identify responders and non-responders utilizing EEG-based Time-Frequency image techniques, namely the Wavelet Synchro squeezing Transform, to solve the difficulty of predicting drug outcomes in patients with Major Depressive Disorder.</a:t>
            </a:r>
          </a:p>
          <a:p>
            <a:pPr marL="342900" indent="-342900" algn="just">
              <a:buFont typeface="Wingdings"/>
              <a:buChar char="Ø"/>
            </a:pPr>
            <a:endParaRPr lang="en-US" sz="2000">
              <a:latin typeface="Times New Roman"/>
              <a:ea typeface="Calibri"/>
              <a:cs typeface="Calibri"/>
            </a:endParaRPr>
          </a:p>
          <a:p>
            <a:pPr marL="342900" indent="-342900" algn="just">
              <a:buFont typeface="Wingdings"/>
              <a:buChar char="Ø"/>
            </a:pPr>
            <a:r>
              <a:rPr lang="en-US" sz="2000">
                <a:latin typeface="Times New Roman"/>
                <a:ea typeface="Calibri"/>
                <a:cs typeface="Calibri"/>
              </a:rPr>
              <a:t>For high performance and computational efficiency, Convolutional Neural Network (CNN) model is created, and comparison analyses are conducted with other Time-Frequency techniques such as Discrete Wavelet Transform (DWT) and Continuous Wavelet Transform (CWT).</a:t>
            </a:r>
          </a:p>
        </p:txBody>
      </p:sp>
    </p:spTree>
    <p:extLst>
      <p:ext uri="{BB962C8B-B14F-4D97-AF65-F5344CB8AC3E}">
        <p14:creationId xmlns:p14="http://schemas.microsoft.com/office/powerpoint/2010/main" val="20892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7</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935901" y="346837"/>
            <a:ext cx="10677965" cy="75476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Literature Survey</a:t>
            </a:r>
          </a:p>
          <a:p>
            <a:endParaRPr lang="en-US" b="1">
              <a:solidFill>
                <a:srgbClr val="079418"/>
              </a:solidFill>
              <a:latin typeface="Times New Roman"/>
              <a:ea typeface="Calibri Light"/>
              <a:cs typeface="Calibri Light"/>
            </a:endParaRPr>
          </a:p>
        </p:txBody>
      </p:sp>
      <p:sp>
        <p:nvSpPr>
          <p:cNvPr id="3" name="TextBox 2">
            <a:extLst>
              <a:ext uri="{FF2B5EF4-FFF2-40B4-BE49-F238E27FC236}">
                <a16:creationId xmlns:a16="http://schemas.microsoft.com/office/drawing/2014/main" id="{6F4337FC-5436-EF97-ADC4-32777E698ED7}"/>
              </a:ext>
            </a:extLst>
          </p:cNvPr>
          <p:cNvSpPr txBox="1"/>
          <p:nvPr/>
        </p:nvSpPr>
        <p:spPr>
          <a:xfrm>
            <a:off x="935174" y="1102413"/>
            <a:ext cx="10319164"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Ø"/>
            </a:pPr>
            <a:r>
              <a:rPr lang="en-US" sz="2000">
                <a:solidFill>
                  <a:srgbClr val="222222"/>
                </a:solidFill>
                <a:latin typeface="Times New Roman"/>
                <a:ea typeface="+mn-lt"/>
                <a:cs typeface="Arial"/>
              </a:rPr>
              <a:t>Mumtaz et al. 2017 extracted time-frequency information from EEG signals using three distinct time-frequency techniques: wavelet transform (WT), short-time Fourier transform (STFT), and empirical mode decomposition (EMD). MDD patients were then categorized as </a:t>
            </a:r>
            <a:r>
              <a:rPr lang="en-US" sz="2000">
                <a:solidFill>
                  <a:srgbClr val="000000"/>
                </a:solidFill>
                <a:latin typeface="Times New Roman"/>
                <a:ea typeface="+mn-lt"/>
                <a:cs typeface="Times New Roman"/>
              </a:rPr>
              <a:t>responders (</a:t>
            </a:r>
            <a:r>
              <a:rPr lang="en-US" sz="2000">
                <a:solidFill>
                  <a:srgbClr val="222222"/>
                </a:solidFill>
                <a:latin typeface="Times New Roman"/>
                <a:ea typeface="+mn-lt"/>
                <a:cs typeface="Arial"/>
              </a:rPr>
              <a:t>R) and  </a:t>
            </a:r>
            <a:r>
              <a:rPr lang="en-US" sz="2000">
                <a:solidFill>
                  <a:srgbClr val="000000"/>
                </a:solidFill>
                <a:latin typeface="Times New Roman"/>
                <a:ea typeface="+mn-lt"/>
                <a:cs typeface="Times New Roman"/>
              </a:rPr>
              <a:t>non-responders (</a:t>
            </a:r>
            <a:r>
              <a:rPr lang="en-US" sz="2000">
                <a:solidFill>
                  <a:srgbClr val="222222"/>
                </a:solidFill>
                <a:latin typeface="Times New Roman"/>
                <a:ea typeface="+mn-lt"/>
                <a:cs typeface="Arial"/>
              </a:rPr>
              <a:t>NR).  Employed logistic regression classifier achieved an accuracy of 91.6%.</a:t>
            </a:r>
            <a:endParaRPr lang="en-US" sz="2000">
              <a:solidFill>
                <a:srgbClr val="000000"/>
              </a:solidFill>
              <a:latin typeface="Times New Roman"/>
              <a:ea typeface="+mn-lt"/>
              <a:cs typeface="Calibri" panose="020F0502020204030204"/>
            </a:endParaRPr>
          </a:p>
          <a:p>
            <a:pPr marL="285750" indent="-285750">
              <a:buFont typeface="Wingdings"/>
              <a:buChar char="Ø"/>
            </a:pPr>
            <a:endParaRPr lang="en-US" sz="2000">
              <a:solidFill>
                <a:srgbClr val="222222"/>
              </a:solidFill>
              <a:latin typeface="Times New Roman"/>
              <a:ea typeface="+mn-lt"/>
              <a:cs typeface="Arial"/>
            </a:endParaRPr>
          </a:p>
          <a:p>
            <a:pPr marL="285750" indent="-285750">
              <a:buFont typeface="Wingdings"/>
              <a:buChar char="Ø"/>
            </a:pPr>
            <a:r>
              <a:rPr lang="en-US" sz="2000">
                <a:solidFill>
                  <a:srgbClr val="000000"/>
                </a:solidFill>
                <a:latin typeface="Times New Roman"/>
                <a:ea typeface="+mn-lt"/>
                <a:cs typeface="Arial"/>
              </a:rPr>
              <a:t>Ahmad Shalbaf et al. 2021</a:t>
            </a:r>
            <a:r>
              <a:rPr lang="en-US" sz="2000">
                <a:solidFill>
                  <a:srgbClr val="000000"/>
                </a:solidFill>
                <a:latin typeface="Times New Roman"/>
                <a:ea typeface="+mn-lt"/>
                <a:cs typeface="Times New Roman"/>
              </a:rPr>
              <a:t> </a:t>
            </a:r>
            <a:r>
              <a:rPr lang="en-US" sz="2000">
                <a:solidFill>
                  <a:srgbClr val="000000"/>
                </a:solidFill>
                <a:latin typeface="Times New Roman"/>
                <a:ea typeface="+mn-lt"/>
                <a:cs typeface="Arial"/>
              </a:rPr>
              <a:t>developed a deep TL approach to predict patients' reaction to SSRI antidepressants using pre-trained CNNs. DenseNet121, the top-performing model, with an accuracy of 95.74%. Moreover, an ensemble model that included many TL layouts reached 96.55% accuracy.</a:t>
            </a:r>
            <a:br>
              <a:rPr lang="en-US" sz="2000">
                <a:solidFill>
                  <a:srgbClr val="000000"/>
                </a:solidFill>
                <a:latin typeface="Times New Roman"/>
                <a:ea typeface="+mn-lt"/>
                <a:cs typeface="Arial"/>
              </a:rPr>
            </a:br>
            <a:endParaRPr lang="en-US" sz="2000">
              <a:latin typeface="Times New Roman"/>
              <a:ea typeface="+mn-lt"/>
              <a:cs typeface="Arial"/>
            </a:endParaRPr>
          </a:p>
          <a:p>
            <a:pPr marL="285750" indent="-285750">
              <a:buFont typeface="Wingdings"/>
              <a:buChar char="Ø"/>
            </a:pPr>
            <a:r>
              <a:rPr lang="en-US" sz="2000">
                <a:latin typeface="Times New Roman"/>
                <a:ea typeface="+mn-lt"/>
                <a:cs typeface="+mn-lt"/>
              </a:rPr>
              <a:t>Mohsen Sadat Shahabi et al. 2023 developed a hybrid model based on transfer learning (TL) of pretrained deep CNNs with bidirectional long short-term memory (BLSTM) cells and attention mechanism for classifying R and NR. Converted EEG signals to third-order and fourth-order tensors to facilitate the model's training process. The TL-LSTM-Attention model achieved an accuracy of 98.21%. Additionally, an ensemble model reached an accuracy of 98.84%.</a:t>
            </a:r>
            <a:endParaRPr lang="en-US" sz="2000">
              <a:latin typeface="Times New Roman"/>
              <a:cs typeface="Times New Roman"/>
            </a:endParaRPr>
          </a:p>
          <a:p>
            <a:endParaRPr lang="en-US" sz="2000">
              <a:latin typeface="Times New Roman"/>
              <a:ea typeface="Calibri" panose="020F0502020204030204"/>
              <a:cs typeface="Calibri" panose="020F0502020204030204"/>
            </a:endParaRPr>
          </a:p>
          <a:p>
            <a:endParaRPr lang="en-US" sz="2000">
              <a:latin typeface="Times New Roman"/>
              <a:ea typeface="Calibri" panose="020F0502020204030204"/>
              <a:cs typeface="Calibri" panose="020F0502020204030204"/>
            </a:endParaRPr>
          </a:p>
        </p:txBody>
      </p:sp>
    </p:spTree>
    <p:extLst>
      <p:ext uri="{BB962C8B-B14F-4D97-AF65-F5344CB8AC3E}">
        <p14:creationId xmlns:p14="http://schemas.microsoft.com/office/powerpoint/2010/main" val="74247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8</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vert="horz" lIns="91440" tIns="45720" rIns="91440" bIns="45720" rtlCol="0" anchor="t">
            <a:normAutofit/>
          </a:bodyPr>
          <a:lstStyle/>
          <a:p>
            <a:pPr>
              <a:spcBef>
                <a:spcPts val="1000"/>
              </a:spcBef>
            </a:pPr>
            <a:r>
              <a:rPr lang="en-US" b="1">
                <a:solidFill>
                  <a:srgbClr val="00A651"/>
                </a:solidFill>
                <a:latin typeface="Times New Roman"/>
                <a:ea typeface="Calibri Light"/>
                <a:cs typeface="Times New Roman"/>
              </a:rPr>
              <a:t>Objectives of the Study</a:t>
            </a:r>
          </a:p>
          <a:p>
            <a:pPr>
              <a:spcBef>
                <a:spcPts val="1000"/>
              </a:spcBef>
            </a:pPr>
            <a:endParaRPr lang="en-US" b="1">
              <a:solidFill>
                <a:schemeClr val="accent6">
                  <a:lumMod val="75000"/>
                </a:schemeClr>
              </a:solidFill>
              <a:latin typeface="Times New Roman"/>
              <a:ea typeface="Calibri Light"/>
              <a:cs typeface="Times New Roman"/>
            </a:endParaRPr>
          </a:p>
        </p:txBody>
      </p:sp>
      <p:sp>
        <p:nvSpPr>
          <p:cNvPr id="4" name="TextBox 3">
            <a:extLst>
              <a:ext uri="{FF2B5EF4-FFF2-40B4-BE49-F238E27FC236}">
                <a16:creationId xmlns:a16="http://schemas.microsoft.com/office/drawing/2014/main" id="{9A9F26B5-73EC-2DAB-7715-048B67DCCA9A}"/>
              </a:ext>
            </a:extLst>
          </p:cNvPr>
          <p:cNvSpPr txBox="1"/>
          <p:nvPr/>
        </p:nvSpPr>
        <p:spPr>
          <a:xfrm>
            <a:off x="804672" y="1426464"/>
            <a:ext cx="10674096"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Font typeface="Wingdings"/>
              <a:buChar char="Ø"/>
            </a:pPr>
            <a:r>
              <a:rPr lang="en-US" sz="2000">
                <a:latin typeface="Times New Roman"/>
                <a:ea typeface="+mn-lt"/>
                <a:cs typeface="+mn-lt"/>
              </a:rPr>
              <a:t>To develop a computationally efficient and high-performing CNN for predicting medication outcomes in patients with MDD, specifically focusing on classifying responders and non-responders.</a:t>
            </a:r>
            <a:endParaRPr lang="en-US" sz="2000">
              <a:latin typeface="Times New Roman"/>
              <a:cs typeface="Times New Roman"/>
            </a:endParaRPr>
          </a:p>
          <a:p>
            <a:pPr marL="342900" indent="-342900" algn="just">
              <a:buFont typeface="Wingdings"/>
              <a:buChar char="Ø"/>
            </a:pPr>
            <a:endParaRPr lang="en-US" sz="2000">
              <a:latin typeface="Times New Roman"/>
              <a:ea typeface="Calibri"/>
              <a:cs typeface="Calibri"/>
            </a:endParaRPr>
          </a:p>
          <a:p>
            <a:pPr marL="342900" indent="-342900" algn="just">
              <a:buFont typeface="Wingdings"/>
              <a:buChar char="Ø"/>
            </a:pPr>
            <a:r>
              <a:rPr lang="en-US" sz="2000">
                <a:latin typeface="Times New Roman"/>
                <a:ea typeface="+mn-lt"/>
                <a:cs typeface="+mn-lt"/>
              </a:rPr>
              <a:t>Research is to examine and apply different time-frequency methods such as WSST, CWT, and DWT, with a particular emphasis on the WSST. Time-frequency images will be generated using these methods from EEG signals of MDD patients, and datasets will be created for each method to serve as input for a CNN.</a:t>
            </a:r>
            <a:r>
              <a:rPr lang="en-US" sz="2000">
                <a:solidFill>
                  <a:srgbClr val="000000"/>
                </a:solidFill>
                <a:latin typeface="Times New Roman"/>
                <a:ea typeface="+mn-lt"/>
                <a:cs typeface="+mn-lt"/>
              </a:rPr>
              <a:t> To determine the most effective time-frequency method for improving the performance of our proposed model.</a:t>
            </a:r>
          </a:p>
          <a:p>
            <a:pPr marL="342900" indent="-342900" algn="just">
              <a:buFont typeface="Wingdings"/>
              <a:buChar char="Ø"/>
            </a:pPr>
            <a:endParaRPr lang="en-US" sz="2000">
              <a:latin typeface="Times New Roman"/>
              <a:ea typeface="Calibri"/>
              <a:cs typeface="Calibri"/>
            </a:endParaRPr>
          </a:p>
          <a:p>
            <a:pPr marL="342900" indent="-342900" algn="just">
              <a:buFont typeface="Wingdings"/>
              <a:buChar char="Ø"/>
            </a:pPr>
            <a:r>
              <a:rPr lang="en-US" sz="2000">
                <a:latin typeface="Times New Roman"/>
                <a:ea typeface="+mn-lt"/>
                <a:cs typeface="Times New Roman"/>
              </a:rPr>
              <a:t>To evaluate our CNN's performance and computational efficiency in contrast to advanced Transfer Learning and Hybrid models.</a:t>
            </a:r>
            <a:endParaRPr lang="en-US" sz="2000">
              <a:latin typeface="Times New Roman"/>
              <a:cs typeface="Times New Roman"/>
            </a:endParaRPr>
          </a:p>
          <a:p>
            <a:pPr algn="just"/>
            <a:endParaRPr lang="en-US" sz="2000">
              <a:latin typeface="Times New Roman"/>
              <a:ea typeface="Calibri"/>
              <a:cs typeface="Calibri"/>
            </a:endParaRPr>
          </a:p>
        </p:txBody>
      </p:sp>
    </p:spTree>
    <p:extLst>
      <p:ext uri="{BB962C8B-B14F-4D97-AF65-F5344CB8AC3E}">
        <p14:creationId xmlns:p14="http://schemas.microsoft.com/office/powerpoint/2010/main" val="1792285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9</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a:normAutofit/>
          </a:bodyPr>
          <a:lstStyle/>
          <a:p>
            <a:pPr>
              <a:spcBef>
                <a:spcPts val="1000"/>
              </a:spcBef>
            </a:pPr>
            <a:r>
              <a:rPr lang="en-US" b="1">
                <a:solidFill>
                  <a:srgbClr val="00A651"/>
                </a:solidFill>
                <a:latin typeface="Times New Roman"/>
                <a:ea typeface="Calibri Light"/>
                <a:cs typeface="Times New Roman"/>
              </a:rPr>
              <a:t>Data Set </a:t>
            </a:r>
            <a:endParaRPr lang="en-US"/>
          </a:p>
        </p:txBody>
      </p:sp>
      <p:sp>
        <p:nvSpPr>
          <p:cNvPr id="3" name="TextBox 2">
            <a:extLst>
              <a:ext uri="{FF2B5EF4-FFF2-40B4-BE49-F238E27FC236}">
                <a16:creationId xmlns:a16="http://schemas.microsoft.com/office/drawing/2014/main" id="{AD5F8358-D6C2-9DBB-6593-83A4A1BBC7CF}"/>
              </a:ext>
            </a:extLst>
          </p:cNvPr>
          <p:cNvSpPr txBox="1"/>
          <p:nvPr/>
        </p:nvSpPr>
        <p:spPr>
          <a:xfrm>
            <a:off x="800768" y="1313448"/>
            <a:ext cx="10888632" cy="31700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Font typeface="Wingdings,Sans-Serif"/>
              <a:buChar char="Ø"/>
            </a:pPr>
            <a:r>
              <a:rPr lang="en-US" sz="2000">
                <a:latin typeface="Times New Roman"/>
                <a:ea typeface="+mn-lt"/>
                <a:cs typeface="Times New Roman"/>
              </a:rPr>
              <a:t>For this research utilized the MDD Patients and Healthy Controls EEG Data, acquired from Figshare. Particularly focusing on the EC (Eyes Closed) .</a:t>
            </a:r>
            <a:r>
              <a:rPr lang="en-US" sz="2000" err="1">
                <a:latin typeface="Times New Roman"/>
                <a:ea typeface="+mn-lt"/>
                <a:cs typeface="Times New Roman"/>
              </a:rPr>
              <a:t>edf</a:t>
            </a:r>
            <a:r>
              <a:rPr lang="en-US" sz="2000">
                <a:latin typeface="Times New Roman"/>
                <a:ea typeface="+mn-lt"/>
                <a:cs typeface="Times New Roman"/>
              </a:rPr>
              <a:t> files.</a:t>
            </a:r>
            <a:endParaRPr lang="en-US" sz="2000">
              <a:latin typeface="Times New Roman"/>
              <a:ea typeface="Calibri"/>
              <a:cs typeface="Times New Roman"/>
            </a:endParaRPr>
          </a:p>
          <a:p>
            <a:pPr marL="285750" indent="-285750" algn="just">
              <a:buFont typeface="Arial"/>
              <a:buChar char="•"/>
            </a:pPr>
            <a:endParaRPr lang="en-US" sz="2000">
              <a:latin typeface="Times New Roman"/>
              <a:ea typeface="+mn-lt"/>
              <a:cs typeface="Times New Roman"/>
            </a:endParaRPr>
          </a:p>
          <a:p>
            <a:pPr marL="342900" indent="-342900" algn="just">
              <a:buFont typeface="Wingdings,Sans-Serif"/>
              <a:buChar char="Ø"/>
            </a:pPr>
            <a:r>
              <a:rPr lang="en-US" sz="2000">
                <a:latin typeface="Times New Roman"/>
                <a:ea typeface="+mn-lt"/>
                <a:cs typeface="Times New Roman"/>
              </a:rPr>
              <a:t>The dataset comprises a total of 30 EC .edf files, including 12 files for responders and 18 files for non-responders.</a:t>
            </a:r>
            <a:endParaRPr lang="en-US" sz="2000">
              <a:latin typeface="Times New Roman"/>
              <a:ea typeface="Calibri"/>
              <a:cs typeface="Times New Roman"/>
            </a:endParaRPr>
          </a:p>
          <a:p>
            <a:pPr algn="just"/>
            <a:endParaRPr lang="en-US" sz="2000">
              <a:latin typeface="Times New Roman"/>
              <a:ea typeface="+mn-lt"/>
              <a:cs typeface="Times New Roman"/>
            </a:endParaRPr>
          </a:p>
          <a:p>
            <a:pPr marL="342900" indent="-342900" algn="just">
              <a:buFont typeface="Wingdings,Sans-Serif"/>
              <a:buChar char="Ø"/>
            </a:pPr>
            <a:endParaRPr lang="en-US" sz="2000">
              <a:latin typeface="Times New Roman"/>
              <a:ea typeface="+mn-lt"/>
              <a:cs typeface="Times New Roman"/>
            </a:endParaRPr>
          </a:p>
          <a:p>
            <a:pPr algn="just"/>
            <a:endParaRPr lang="en-US" sz="2000">
              <a:latin typeface="Times New Roman"/>
              <a:cs typeface="Times New Roman"/>
            </a:endParaRPr>
          </a:p>
          <a:p>
            <a:endParaRPr lang="en-US" sz="2000">
              <a:latin typeface="Times New Roman"/>
              <a:ea typeface="+mn-lt"/>
              <a:cs typeface="Times New Roman"/>
            </a:endParaRPr>
          </a:p>
          <a:p>
            <a:pPr marL="342900" indent="-342900" algn="just">
              <a:buFont typeface="Wingdings"/>
              <a:buChar char="Ø"/>
            </a:pPr>
            <a:endParaRPr lang="en-US" sz="2000">
              <a:latin typeface="Times New Roman"/>
              <a:ea typeface="+mn-lt"/>
              <a:cs typeface="Calibri" panose="020F0502020204030204"/>
            </a:endParaRPr>
          </a:p>
        </p:txBody>
      </p:sp>
      <p:pic>
        <p:nvPicPr>
          <p:cNvPr id="7" name="Picture 6" descr="A blue and orange pie chart&#10;&#10;Description automatically generated">
            <a:extLst>
              <a:ext uri="{FF2B5EF4-FFF2-40B4-BE49-F238E27FC236}">
                <a16:creationId xmlns:a16="http://schemas.microsoft.com/office/drawing/2014/main" id="{1479FFBC-3CB4-0FEB-B8F4-ABDD38331957}"/>
              </a:ext>
            </a:extLst>
          </p:cNvPr>
          <p:cNvPicPr>
            <a:picLocks noChangeAspect="1"/>
          </p:cNvPicPr>
          <p:nvPr/>
        </p:nvPicPr>
        <p:blipFill rotWithShape="1">
          <a:blip r:embed="rId5"/>
          <a:srcRect r="370" b="2553"/>
          <a:stretch/>
        </p:blipFill>
        <p:spPr>
          <a:xfrm>
            <a:off x="3457956" y="3220458"/>
            <a:ext cx="4803075" cy="27946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468661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23</Slides>
  <Notes>0</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PowerPoint Presentation</vt:lpstr>
      <vt:lpstr>PowerPoint Presentation</vt:lpstr>
      <vt:lpstr>Agenda</vt:lpstr>
      <vt:lpstr>Motivation </vt:lpstr>
      <vt:lpstr>Background </vt:lpstr>
      <vt:lpstr>Statement of the Project </vt:lpstr>
      <vt:lpstr>Literature Survey </vt:lpstr>
      <vt:lpstr>Objectives of the Study </vt:lpstr>
      <vt:lpstr>Data Set </vt:lpstr>
      <vt:lpstr>Data Set </vt:lpstr>
      <vt:lpstr>Data Processing </vt:lpstr>
      <vt:lpstr>Data Processing </vt:lpstr>
      <vt:lpstr>Data Processing </vt:lpstr>
      <vt:lpstr>Research Design(Blueprint/Workflow) </vt:lpstr>
      <vt:lpstr>Research Design(Blueprint/Workflow)</vt:lpstr>
      <vt:lpstr> Model Description </vt:lpstr>
      <vt:lpstr>Data Analysis and Data Visualization </vt:lpstr>
      <vt:lpstr>Results </vt:lpstr>
      <vt:lpstr>Results </vt:lpstr>
      <vt:lpstr>Results </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Davis, Clayton</dc:creator>
  <cp:revision>1</cp:revision>
  <cp:lastPrinted>2019-08-23T20:44:22Z</cp:lastPrinted>
  <dcterms:created xsi:type="dcterms:W3CDTF">2019-07-08T18:39:15Z</dcterms:created>
  <dcterms:modified xsi:type="dcterms:W3CDTF">2024-04-20T22:02:14Z</dcterms:modified>
</cp:coreProperties>
</file>